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79"/>
  </p:notesMasterIdLst>
  <p:handoutMasterIdLst>
    <p:handoutMasterId r:id="rId80"/>
  </p:handoutMasterIdLst>
  <p:sldIdLst>
    <p:sldId id="460" r:id="rId3"/>
    <p:sldId id="446" r:id="rId4"/>
    <p:sldId id="256" r:id="rId5"/>
    <p:sldId id="311" r:id="rId6"/>
    <p:sldId id="431" r:id="rId7"/>
    <p:sldId id="366" r:id="rId8"/>
    <p:sldId id="258" r:id="rId9"/>
    <p:sldId id="259" r:id="rId10"/>
    <p:sldId id="260" r:id="rId11"/>
    <p:sldId id="261" r:id="rId12"/>
    <p:sldId id="425" r:id="rId13"/>
    <p:sldId id="262" r:id="rId14"/>
    <p:sldId id="375" r:id="rId15"/>
    <p:sldId id="432" r:id="rId16"/>
    <p:sldId id="433" r:id="rId17"/>
    <p:sldId id="434" r:id="rId18"/>
    <p:sldId id="385" r:id="rId19"/>
    <p:sldId id="435" r:id="rId20"/>
    <p:sldId id="384" r:id="rId21"/>
    <p:sldId id="437" r:id="rId22"/>
    <p:sldId id="386" r:id="rId23"/>
    <p:sldId id="387" r:id="rId24"/>
    <p:sldId id="388" r:id="rId25"/>
    <p:sldId id="426" r:id="rId26"/>
    <p:sldId id="266" r:id="rId27"/>
    <p:sldId id="438" r:id="rId28"/>
    <p:sldId id="441" r:id="rId29"/>
    <p:sldId id="439" r:id="rId30"/>
    <p:sldId id="458" r:id="rId31"/>
    <p:sldId id="306" r:id="rId32"/>
    <p:sldId id="271" r:id="rId33"/>
    <p:sldId id="272" r:id="rId34"/>
    <p:sldId id="459" r:id="rId35"/>
    <p:sldId id="324" r:id="rId36"/>
    <p:sldId id="452" r:id="rId37"/>
    <p:sldId id="451" r:id="rId38"/>
    <p:sldId id="453" r:id="rId39"/>
    <p:sldId id="454" r:id="rId40"/>
    <p:sldId id="455" r:id="rId41"/>
    <p:sldId id="456" r:id="rId42"/>
    <p:sldId id="447" r:id="rId43"/>
    <p:sldId id="329" r:id="rId44"/>
    <p:sldId id="427" r:id="rId45"/>
    <p:sldId id="442" r:id="rId46"/>
    <p:sldId id="443" r:id="rId47"/>
    <p:sldId id="444" r:id="rId48"/>
    <p:sldId id="337" r:id="rId49"/>
    <p:sldId id="338" r:id="rId50"/>
    <p:sldId id="285" r:id="rId51"/>
    <p:sldId id="331" r:id="rId52"/>
    <p:sldId id="309" r:id="rId53"/>
    <p:sldId id="445" r:id="rId54"/>
    <p:sldId id="391" r:id="rId55"/>
    <p:sldId id="392" r:id="rId56"/>
    <p:sldId id="393" r:id="rId57"/>
    <p:sldId id="428" r:id="rId58"/>
    <p:sldId id="286" r:id="rId59"/>
    <p:sldId id="343" r:id="rId60"/>
    <p:sldId id="354" r:id="rId61"/>
    <p:sldId id="347" r:id="rId62"/>
    <p:sldId id="359" r:id="rId63"/>
    <p:sldId id="399" r:id="rId64"/>
    <p:sldId id="355" r:id="rId65"/>
    <p:sldId id="429" r:id="rId66"/>
    <p:sldId id="403" r:id="rId67"/>
    <p:sldId id="406" r:id="rId68"/>
    <p:sldId id="407" r:id="rId69"/>
    <p:sldId id="409" r:id="rId70"/>
    <p:sldId id="411" r:id="rId71"/>
    <p:sldId id="430" r:id="rId72"/>
    <p:sldId id="362" r:id="rId73"/>
    <p:sldId id="363" r:id="rId74"/>
    <p:sldId id="369" r:id="rId75"/>
    <p:sldId id="364" r:id="rId76"/>
    <p:sldId id="402" r:id="rId77"/>
    <p:sldId id="353" r:id="rId7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336600"/>
    <a:srgbClr val="000099"/>
    <a:srgbClr val="33CCFF"/>
    <a:srgbClr val="0099CC"/>
    <a:srgbClr val="FF0000"/>
    <a:srgbClr val="DDDDDD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2230" autoAdjust="0"/>
  </p:normalViewPr>
  <p:slideViewPr>
    <p:cSldViewPr snapToGrid="0">
      <p:cViewPr varScale="1">
        <p:scale>
          <a:sx n="61" d="100"/>
          <a:sy n="61" d="100"/>
        </p:scale>
        <p:origin x="-96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6D112721-8584-4260-93B9-BC959D260A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78100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964F4C49-98CB-4C84-9CA2-929D90DADE9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500379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584478-9AE8-4B63-A64D-85834D61B654}" type="slidenum">
              <a:rPr lang="en-US" altLang="ko-KR" sz="1300">
                <a:latin typeface="Times New Roman" panose="02020603050405020304" pitchFamily="18" charset="0"/>
              </a:rPr>
              <a:pPr/>
              <a:t>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394158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FE058F-D3DE-4167-8F76-66F1DFD0B009}" type="slidenum">
              <a:rPr lang="en-US" altLang="ko-KR" sz="1300">
                <a:latin typeface="Times New Roman" panose="02020603050405020304" pitchFamily="18" charset="0"/>
              </a:rPr>
              <a:pPr/>
              <a:t>12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980789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60D1F3-22CA-47C8-8DE0-1BF6C17DFF12}" type="slidenum">
              <a:rPr lang="en-US" altLang="ko-KR" sz="1300">
                <a:latin typeface="Times New Roman" panose="02020603050405020304" pitchFamily="18" charset="0"/>
              </a:rPr>
              <a:pPr/>
              <a:t>13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89367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02E132-0673-472B-AB9A-412D39DAF516}" type="slidenum">
              <a:rPr lang="en-US" altLang="ko-KR" sz="1300">
                <a:latin typeface="Times New Roman" panose="02020603050405020304" pitchFamily="18" charset="0"/>
              </a:rPr>
              <a:pPr/>
              <a:t>17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53474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0F725D-C218-4443-AD39-D6039E7F0423}" type="slidenum">
              <a:rPr lang="en-US" altLang="ko-KR" sz="1300">
                <a:latin typeface="Times New Roman" panose="02020603050405020304" pitchFamily="18" charset="0"/>
              </a:rPr>
              <a:pPr/>
              <a:t>19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072791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CB12B5-6A34-4A10-9336-A50DE6931EAD}" type="slidenum">
              <a:rPr lang="en-US" altLang="ko-KR" sz="1300">
                <a:latin typeface="Times New Roman" panose="02020603050405020304" pitchFamily="18" charset="0"/>
              </a:rPr>
              <a:pPr/>
              <a:t>21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73242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3E1862-B213-49D2-8048-E27C58D78658}" type="slidenum">
              <a:rPr lang="en-US" altLang="ko-KR" sz="1300">
                <a:latin typeface="Times New Roman" panose="02020603050405020304" pitchFamily="18" charset="0"/>
              </a:rPr>
              <a:pPr/>
              <a:t>22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18032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09F59FA-330F-48DF-A930-BF1076714FEA}" type="slidenum">
              <a:rPr lang="en-US" altLang="ko-KR" sz="1300">
                <a:latin typeface="Times New Roman" panose="02020603050405020304" pitchFamily="18" charset="0"/>
              </a:rPr>
              <a:pPr/>
              <a:t>23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55842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39989B5A-15D3-48A8-8070-0DB7DAC2B699}" type="slidenum">
              <a:rPr lang="en-US" altLang="ko-KR" sz="1300">
                <a:latin typeface="Times New Roman" panose="02020603050405020304" pitchFamily="18" charset="0"/>
              </a:rPr>
              <a:pPr algn="r"/>
              <a:t>24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037467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495776-4DCF-41BE-AC68-A25C173E4E50}" type="slidenum">
              <a:rPr lang="en-US" altLang="ko-KR" sz="1300">
                <a:latin typeface="Times New Roman" panose="02020603050405020304" pitchFamily="18" charset="0"/>
              </a:rPr>
              <a:pPr/>
              <a:t>25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24847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0EB2E8-508D-4F30-9A85-DB95E95FA0E4}" type="slidenum">
              <a:rPr lang="en-US" altLang="ko-KR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ko-KR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50835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600C4F-A027-4678-A6A6-42705AA9E445}" type="slidenum">
              <a:rPr lang="en-US" altLang="ko-KR" sz="1300">
                <a:latin typeface="Times New Roman" panose="02020603050405020304" pitchFamily="18" charset="0"/>
              </a:rPr>
              <a:pPr/>
              <a:t>4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4210525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8F88C4-A30E-40B2-BEEC-29EFDB582326}" type="slidenum">
              <a:rPr lang="en-US" altLang="ko-KR" sz="1300">
                <a:latin typeface="Times New Roman" panose="02020603050405020304" pitchFamily="18" charset="0"/>
              </a:rPr>
              <a:pPr/>
              <a:t>27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292377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6D7958-2598-4642-A320-5B408FF3518D}" type="slidenum">
              <a:rPr lang="en-US" altLang="ko-KR" sz="1300">
                <a:latin typeface="Times New Roman" panose="02020603050405020304" pitchFamily="18" charset="0"/>
              </a:rPr>
              <a:pPr/>
              <a:t>29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4058533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51C989-EFC0-42EA-A212-782C3809DAC6}" type="slidenum">
              <a:rPr lang="en-US" altLang="ko-KR" sz="1300">
                <a:latin typeface="Times New Roman" panose="02020603050405020304" pitchFamily="18" charset="0"/>
              </a:rPr>
              <a:pPr/>
              <a:t>30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mtClean="0"/>
              <a:t>Two simple multiple access control techniques.</a:t>
            </a:r>
          </a:p>
          <a:p>
            <a:endParaRPr lang="en-US" altLang="ko-KR" smtClean="0"/>
          </a:p>
          <a:p>
            <a:r>
              <a:rPr lang="en-US" altLang="ko-KR" smtClean="0"/>
              <a:t>Each mobile</a:t>
            </a:r>
            <a:r>
              <a:rPr lang="ja-JP" altLang="en-US" smtClean="0"/>
              <a:t>’</a:t>
            </a:r>
            <a:r>
              <a:rPr lang="en-US" altLang="ja-JP" smtClean="0"/>
              <a:t>s share of the bandwidth is divided into portions for the uplink and the downlink. Also, possibly, out of band signaling.</a:t>
            </a:r>
          </a:p>
          <a:p>
            <a:endParaRPr lang="en-US" altLang="ko-KR" smtClean="0"/>
          </a:p>
          <a:p>
            <a:r>
              <a:rPr lang="en-US" altLang="ko-KR" smtClean="0"/>
              <a:t>As we will see, used in AMPS, GSM, IS-54/136</a:t>
            </a:r>
          </a:p>
        </p:txBody>
      </p:sp>
    </p:spTree>
    <p:extLst>
      <p:ext uri="{BB962C8B-B14F-4D97-AF65-F5344CB8AC3E}">
        <p14:creationId xmlns="" xmlns:p14="http://schemas.microsoft.com/office/powerpoint/2010/main" val="362786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BFDC757-5242-4A61-81B3-14DB6C295F53}" type="slidenum">
              <a:rPr lang="en-US" altLang="ko-KR" sz="1300">
                <a:latin typeface="Times New Roman" panose="02020603050405020304" pitchFamily="18" charset="0"/>
              </a:rPr>
              <a:pPr/>
              <a:t>31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51111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587F48-21DB-42B6-BB3B-F5F788542407}" type="slidenum">
              <a:rPr lang="en-US" altLang="ko-KR" sz="1300">
                <a:latin typeface="Times New Roman" panose="02020603050405020304" pitchFamily="18" charset="0"/>
              </a:rPr>
              <a:pPr/>
              <a:t>32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응용에 따라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좋을</a:t>
            </a:r>
            <a:r>
              <a:rPr lang="ko-KR" altLang="en-US" baseline="0" dirty="0" smtClean="0"/>
              <a:t> 수도 있고 서킷이 좋을 수도 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err="1" smtClean="0"/>
              <a:t>Bursty</a:t>
            </a:r>
            <a:r>
              <a:rPr lang="ko-KR" altLang="en-US" baseline="0" dirty="0" smtClean="0"/>
              <a:t>할 때는 </a:t>
            </a:r>
            <a:r>
              <a:rPr lang="ko-KR" altLang="en-US" baseline="0" dirty="0" err="1" smtClean="0"/>
              <a:t>패킷이</a:t>
            </a:r>
            <a:r>
              <a:rPr lang="ko-KR" altLang="en-US" baseline="0" dirty="0" smtClean="0"/>
              <a:t> 좋다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Congestion</a:t>
            </a:r>
            <a:r>
              <a:rPr lang="ko-KR" altLang="en-US" baseline="0" dirty="0" smtClean="0"/>
              <a:t>이 발생 할 경우 패킷이 사라질 수 도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서킷은 자원을 미리 할 당 받고 하는 것이며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패킷은</a:t>
            </a:r>
            <a:r>
              <a:rPr lang="ko-KR" altLang="en-US" baseline="0" dirty="0" smtClean="0"/>
              <a:t> 그때 그때 하는 것</a:t>
            </a:r>
            <a:r>
              <a:rPr lang="en-US" altLang="ko-KR" baseline="0" dirty="0" smtClean="0"/>
              <a:t>.</a:t>
            </a:r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91666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EE3EBD-2C33-4393-8727-51B3D8B6CB8E}" type="slidenum">
              <a:rPr lang="en-US" altLang="ko-KR" sz="1300">
                <a:latin typeface="Times New Roman" panose="02020603050405020304" pitchFamily="18" charset="0"/>
              </a:rPr>
              <a:pPr/>
              <a:t>33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8932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6B3F6C-CF5B-43B0-BFB6-E3D0D1141487}" type="slidenum">
              <a:rPr lang="en-US" altLang="ko-KR" sz="1300">
                <a:latin typeface="Times New Roman" panose="02020603050405020304" pitchFamily="18" charset="0"/>
              </a:rPr>
              <a:pPr/>
              <a:t>34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862120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EF647F-C9E5-491C-B069-B3B388EDF64D}" type="slidenum">
              <a:rPr lang="en-US" altLang="ko-KR" sz="1300">
                <a:latin typeface="Times New Roman" panose="02020603050405020304" pitchFamily="18" charset="0"/>
              </a:rPr>
              <a:pPr/>
              <a:t>35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이 방법은 확장 가능하지 않다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이걸 중간에서 해 </a:t>
            </a:r>
            <a:r>
              <a:rPr lang="ko-KR" altLang="en-US" dirty="0" err="1" smtClean="0"/>
              <a:t>주는게</a:t>
            </a:r>
            <a:r>
              <a:rPr lang="ko-KR" altLang="en-US" dirty="0" smtClean="0"/>
              <a:t> 다음 </a:t>
            </a:r>
            <a:r>
              <a:rPr lang="en-US" altLang="ko-KR" dirty="0" err="1" smtClean="0"/>
              <a:t>ppt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864850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B9AC0D-703D-4637-BA09-E9566DB53B3C}" type="slidenum">
              <a:rPr lang="en-US" altLang="ko-KR" sz="1300">
                <a:latin typeface="Times New Roman" panose="02020603050405020304" pitchFamily="18" charset="0"/>
              </a:rPr>
              <a:pPr/>
              <a:t>36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이건 하나가 독점 하므로 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35434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2C1FE8-8F10-47F4-BF64-39CFB1FAC370}" type="slidenum">
              <a:rPr lang="en-US" altLang="ko-KR" sz="1300">
                <a:latin typeface="Times New Roman" panose="02020603050405020304" pitchFamily="18" charset="0"/>
              </a:rPr>
              <a:pPr/>
              <a:t>37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ISP</a:t>
            </a:r>
            <a:r>
              <a:rPr lang="ko-KR" altLang="en-US" dirty="0" smtClean="0"/>
              <a:t>가 몇 개 더 생김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글로벌 </a:t>
            </a:r>
            <a:r>
              <a:rPr lang="en-US" altLang="ko-KR" dirty="0" smtClean="0"/>
              <a:t>ISP</a:t>
            </a:r>
            <a:r>
              <a:rPr lang="ko-KR" altLang="en-US" dirty="0" smtClean="0"/>
              <a:t>끼리 </a:t>
            </a:r>
            <a:r>
              <a:rPr lang="ko-KR" altLang="en-US" dirty="0" err="1" smtClean="0"/>
              <a:t>연결한게</a:t>
            </a:r>
            <a:r>
              <a:rPr lang="ko-KR" altLang="en-US" dirty="0" smtClean="0"/>
              <a:t> 다음 </a:t>
            </a:r>
            <a:r>
              <a:rPr lang="en-US" altLang="ko-KR" dirty="0" err="1" smtClean="0"/>
              <a:t>ppt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33853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EF75B8B-7A2C-4D1A-BC18-1A1E33BDAC5E}" type="slidenum">
              <a:rPr lang="en-US" altLang="ko-KR" sz="1300">
                <a:latin typeface="Times New Roman" panose="02020603050405020304" pitchFamily="18" charset="0"/>
              </a:rPr>
              <a:pPr algn="r"/>
              <a:t>5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986420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4FEEFD-751C-461D-B162-3EF861B72C43}" type="slidenum">
              <a:rPr lang="en-US" altLang="ko-KR" sz="1300">
                <a:latin typeface="Times New Roman" panose="02020603050405020304" pitchFamily="18" charset="0"/>
              </a:rPr>
              <a:pPr/>
              <a:t>38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771229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FA5981-12E1-421E-BF1F-644CB04F42D7}" type="slidenum">
              <a:rPr lang="en-US" altLang="ko-KR" sz="1300">
                <a:latin typeface="Times New Roman" panose="02020603050405020304" pitchFamily="18" charset="0"/>
              </a:rPr>
              <a:pPr/>
              <a:t>39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IXP</a:t>
            </a:r>
            <a:r>
              <a:rPr lang="en-US" altLang="ko-KR" baseline="0" dirty="0" smtClean="0"/>
              <a:t> = internet exchange point</a:t>
            </a:r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09743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86EF09-3893-4C04-B62E-AB26290C4846}" type="slidenum">
              <a:rPr lang="en-US" altLang="ko-KR" sz="1300">
                <a:latin typeface="Times New Roman" panose="02020603050405020304" pitchFamily="18" charset="0"/>
              </a:rPr>
              <a:pPr/>
              <a:t>40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694949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3BA2DF-C001-4D88-9CCD-E77E5A082EF5}" type="slidenum">
              <a:rPr lang="en-US" altLang="ko-KR" sz="1300">
                <a:latin typeface="Times New Roman" panose="02020603050405020304" pitchFamily="18" charset="0"/>
              </a:rPr>
              <a:pPr/>
              <a:t>41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890797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0AC59A-8E45-4DFC-8835-141AC068B20A}" type="slidenum">
              <a:rPr lang="en-US" altLang="ko-KR" sz="1300">
                <a:latin typeface="Times New Roman" panose="02020603050405020304" pitchFamily="18" charset="0"/>
              </a:rPr>
              <a:pPr/>
              <a:t>42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896978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8D02605-6C14-4CED-971A-1BE697928B2B}" type="slidenum">
              <a:rPr lang="en-US" altLang="ko-KR" sz="1300">
                <a:latin typeface="Times New Roman" panose="02020603050405020304" pitchFamily="18" charset="0"/>
              </a:rPr>
              <a:pPr algn="r"/>
              <a:t>43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우리가 고민해야 할 것은 하나의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access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네트워크를 </a:t>
            </a:r>
            <a:r>
              <a:rPr lang="ko-KR" altLang="en-US" baseline="0" dirty="0" smtClean="0"/>
              <a:t>통해서 </a:t>
            </a:r>
            <a:r>
              <a:rPr lang="en-US" altLang="ko-KR" baseline="0" dirty="0" smtClean="0"/>
              <a:t>~ </a:t>
            </a:r>
            <a:r>
              <a:rPr lang="ko-KR" altLang="en-US" baseline="0" dirty="0" smtClean="0"/>
              <a:t>해서 어떻게 보낼 </a:t>
            </a:r>
            <a:r>
              <a:rPr lang="ko-KR" altLang="en-US" baseline="0" dirty="0" smtClean="0"/>
              <a:t>것 인지만 </a:t>
            </a:r>
            <a:r>
              <a:rPr lang="ko-KR" altLang="en-US" baseline="0" dirty="0" smtClean="0"/>
              <a:t>고민 하면 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나머지는 </a:t>
            </a:r>
            <a:r>
              <a:rPr lang="ko-KR" altLang="en-US" dirty="0" smtClean="0"/>
              <a:t>위에 것을 </a:t>
            </a:r>
            <a:r>
              <a:rPr lang="ko-KR" altLang="en-US" dirty="0" smtClean="0"/>
              <a:t>반복하면 되니까</a:t>
            </a:r>
            <a:r>
              <a:rPr lang="en-US" altLang="ko-KR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952259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29226B-64C2-492B-B373-0A74DDA3051D}" type="slidenum">
              <a:rPr lang="en-US" altLang="ko-KR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ko-KR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Delay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loss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에서 생긴다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Delay</a:t>
            </a:r>
            <a:r>
              <a:rPr lang="en-US" altLang="ko-KR" baseline="0" dirty="0" smtClean="0"/>
              <a:t> : </a:t>
            </a:r>
            <a:endParaRPr lang="en-US" altLang="ko-KR" dirty="0" smtClean="0"/>
          </a:p>
          <a:p>
            <a:r>
              <a:rPr lang="en-US" altLang="ko-KR" dirty="0" smtClean="0"/>
              <a:t>Queue</a:t>
            </a:r>
            <a:r>
              <a:rPr lang="en-US" altLang="ko-KR" baseline="0" dirty="0" smtClean="0"/>
              <a:t> :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가 꽉차있으면 </a:t>
            </a:r>
            <a:r>
              <a:rPr lang="en-US" altLang="ko-KR" dirty="0" smtClean="0"/>
              <a:t>loss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발생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021519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F0ADC1-05C1-47EB-8812-0595DBAB7091}" type="slidenum">
              <a:rPr lang="en-US" altLang="ko-KR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ko-KR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err="1" smtClean="0"/>
              <a:t>패킷을</a:t>
            </a:r>
            <a:r>
              <a:rPr lang="ko-KR" altLang="en-US" dirty="0" smtClean="0"/>
              <a:t> 하나 받아서 들어오면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어디로 보낼지 </a:t>
            </a:r>
            <a:r>
              <a:rPr lang="ko-KR" altLang="en-US" dirty="0" err="1" smtClean="0"/>
              <a:t>태이블을</a:t>
            </a:r>
            <a:r>
              <a:rPr lang="ko-KR" altLang="en-US" dirty="0" smtClean="0"/>
              <a:t> 보고 결정하고 </a:t>
            </a:r>
            <a:endParaRPr lang="en-US" altLang="ko-KR" dirty="0" smtClean="0"/>
          </a:p>
          <a:p>
            <a:r>
              <a:rPr lang="ko-KR" altLang="en-US" dirty="0" smtClean="0"/>
              <a:t>에러가 </a:t>
            </a:r>
            <a:r>
              <a:rPr lang="ko-KR" altLang="en-US" dirty="0" err="1" smtClean="0"/>
              <a:t>있나없나</a:t>
            </a:r>
            <a:r>
              <a:rPr lang="ko-KR" altLang="en-US" dirty="0" smtClean="0"/>
              <a:t> 처리하고</a:t>
            </a:r>
            <a:r>
              <a:rPr lang="en-US" altLang="ko-KR" dirty="0" smtClean="0"/>
              <a:t>(nodal processing delay) </a:t>
            </a:r>
          </a:p>
          <a:p>
            <a:r>
              <a:rPr lang="ko-KR" altLang="en-US" dirty="0" err="1" smtClean="0"/>
              <a:t>전송할때</a:t>
            </a:r>
            <a:r>
              <a:rPr lang="ko-KR" altLang="en-US" dirty="0" smtClean="0"/>
              <a:t> 생기는 </a:t>
            </a:r>
            <a:r>
              <a:rPr lang="en-US" altLang="ko-KR" dirty="0" smtClean="0"/>
              <a:t>delay(</a:t>
            </a:r>
            <a:r>
              <a:rPr lang="en-US" altLang="ko-KR" dirty="0" err="1" smtClean="0"/>
              <a:t>Queueing</a:t>
            </a:r>
            <a:r>
              <a:rPr lang="en-US" altLang="ko-KR" baseline="0" dirty="0" smtClean="0"/>
              <a:t> delay?)</a:t>
            </a:r>
          </a:p>
          <a:p>
            <a:r>
              <a:rPr lang="en-US" altLang="ko-KR" baseline="0" dirty="0" smtClean="0"/>
              <a:t>Transmission delay</a:t>
            </a:r>
            <a:r>
              <a:rPr lang="ko-KR" altLang="en-US" baseline="0" dirty="0" smtClean="0"/>
              <a:t>는 비트하나를 링크하나에 집어넣는데 걸리는 시간이다</a:t>
            </a:r>
            <a:r>
              <a:rPr lang="en-US" altLang="ko-KR" baseline="0" dirty="0" smtClean="0"/>
              <a:t>. 1/R </a:t>
            </a:r>
            <a:r>
              <a:rPr lang="ko-KR" altLang="en-US" baseline="0" dirty="0" smtClean="0"/>
              <a:t>초를 사용하여 링크에 집어 넣지</a:t>
            </a:r>
            <a:r>
              <a:rPr lang="en-US" altLang="ko-KR" baseline="0" dirty="0" smtClean="0"/>
              <a:t>..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38583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5CD8645-197C-4C8F-890E-08A7B49C4E09}" type="slidenum">
              <a:rPr lang="en-US" altLang="ko-KR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46</a:t>
            </a:fld>
            <a:endParaRPr lang="en-US" altLang="ko-KR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Transmission delay</a:t>
            </a:r>
            <a:r>
              <a:rPr lang="ko-KR" altLang="en-US" dirty="0" smtClean="0"/>
              <a:t>는 비트를 링크에 집어 넣는데 걸리는 시간</a:t>
            </a:r>
            <a:endParaRPr lang="en-US" altLang="ko-KR" dirty="0" smtClean="0"/>
          </a:p>
          <a:p>
            <a:r>
              <a:rPr lang="en-US" altLang="ko-KR" dirty="0" smtClean="0"/>
              <a:t>Propagation</a:t>
            </a:r>
            <a:r>
              <a:rPr lang="en-US" altLang="ko-KR" baseline="0" dirty="0" smtClean="0"/>
              <a:t> delay</a:t>
            </a:r>
            <a:r>
              <a:rPr lang="ko-KR" altLang="en-US" baseline="0" dirty="0" smtClean="0"/>
              <a:t>는 하나의 비트가 구리선을 타고 반대쪽 까지 가는데 걸리는 시간</a:t>
            </a:r>
            <a:r>
              <a:rPr lang="en-US" altLang="ko-KR" baseline="0" dirty="0" smtClean="0"/>
              <a:t>. (</a:t>
            </a:r>
            <a:r>
              <a:rPr lang="ko-KR" altLang="en-US" baseline="0" dirty="0" err="1" smtClean="0"/>
              <a:t>라우터를</a:t>
            </a:r>
            <a:r>
              <a:rPr lang="ko-KR" altLang="en-US" baseline="0" dirty="0" smtClean="0"/>
              <a:t> 많이 거치면 걸릴 수록 </a:t>
            </a:r>
            <a:r>
              <a:rPr lang="en-US" altLang="ko-KR" baseline="0" dirty="0" smtClean="0"/>
              <a:t>Pd </a:t>
            </a:r>
            <a:r>
              <a:rPr lang="ko-KR" altLang="en-US" baseline="0" dirty="0" smtClean="0"/>
              <a:t>늘어나겠지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="" xmlns:p14="http://schemas.microsoft.com/office/powerpoint/2010/main" val="394045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248884-EC7F-4D27-ADC9-792D55F8EE50}" type="slidenum">
              <a:rPr lang="en-US" altLang="ko-KR" sz="1300">
                <a:latin typeface="Times New Roman" panose="02020603050405020304" pitchFamily="18" charset="0"/>
              </a:rPr>
              <a:pPr/>
              <a:t>47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82561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89B34-FAEB-41FE-88FA-DE2FDE631668}" type="slidenum">
              <a:rPr lang="en-US" altLang="ko-KR" sz="1300">
                <a:latin typeface="Times New Roman" panose="02020603050405020304" pitchFamily="18" charset="0"/>
              </a:rPr>
              <a:pPr/>
              <a:t>6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136219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ED9DEB-FCD2-44AA-8D4B-D7B42D6025F1}" type="slidenum">
              <a:rPr lang="en-US" altLang="ko-KR" sz="1300">
                <a:latin typeface="Times New Roman" panose="02020603050405020304" pitchFamily="18" charset="0"/>
              </a:rPr>
              <a:pPr/>
              <a:t>48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가지의 </a:t>
            </a:r>
            <a:r>
              <a:rPr lang="ko-KR" altLang="en-US" dirty="0" err="1" smtClean="0"/>
              <a:t>딜레이가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있다는거</a:t>
            </a:r>
            <a:r>
              <a:rPr lang="ko-KR" altLang="en-US" dirty="0" smtClean="0"/>
              <a:t> 알아두고</a:t>
            </a:r>
            <a:r>
              <a:rPr lang="en-US" altLang="ko-KR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480409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D83818-4C4A-4695-B19D-3273077C8DA6}" type="slidenum">
              <a:rPr lang="en-US" altLang="ko-KR" sz="1300">
                <a:latin typeface="Times New Roman" panose="02020603050405020304" pitchFamily="18" charset="0"/>
              </a:rPr>
              <a:pPr/>
              <a:t>49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aseline="0" dirty="0" smtClean="0"/>
              <a:t> a : 1</a:t>
            </a:r>
            <a:r>
              <a:rPr lang="ko-KR" altLang="en-US" baseline="0" dirty="0" smtClean="0"/>
              <a:t>초에 몇 개의 </a:t>
            </a:r>
            <a:r>
              <a:rPr lang="ko-KR" altLang="en-US" baseline="0" dirty="0" err="1" smtClean="0"/>
              <a:t>패킷이</a:t>
            </a:r>
            <a:r>
              <a:rPr lang="ko-KR" altLang="en-US" baseline="0" dirty="0" smtClean="0"/>
              <a:t> 들어 오느냐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La</a:t>
            </a:r>
            <a:r>
              <a:rPr lang="en-US" altLang="ko-KR" baseline="0" dirty="0" smtClean="0"/>
              <a:t> / R : 1</a:t>
            </a:r>
            <a:r>
              <a:rPr lang="ko-KR" altLang="en-US" baseline="0" dirty="0" smtClean="0"/>
              <a:t>분에 몇 개의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들여 보낼 수 있느냐 </a:t>
            </a:r>
            <a:r>
              <a:rPr lang="en-US" altLang="ko-KR" baseline="0" dirty="0" smtClean="0"/>
              <a:t>-&gt; 1</a:t>
            </a:r>
            <a:r>
              <a:rPr lang="ko-KR" altLang="en-US" baseline="0" dirty="0" smtClean="0"/>
              <a:t>에 가까워 지면 </a:t>
            </a:r>
            <a:r>
              <a:rPr lang="en-US" altLang="ko-KR" baseline="0" dirty="0" err="1" smtClean="0"/>
              <a:t>Queueing</a:t>
            </a:r>
            <a:r>
              <a:rPr lang="en-US" altLang="ko-KR" baseline="0" dirty="0" smtClean="0"/>
              <a:t> delay</a:t>
            </a:r>
            <a:r>
              <a:rPr lang="ko-KR" altLang="en-US" baseline="0" dirty="0" smtClean="0"/>
              <a:t>가 늘어난다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-&gt; 0</a:t>
            </a:r>
            <a:r>
              <a:rPr lang="ko-KR" altLang="en-US" baseline="0" dirty="0" smtClean="0"/>
              <a:t>에 가까우면 </a:t>
            </a:r>
            <a:r>
              <a:rPr lang="en-US" altLang="ko-KR" baseline="0" dirty="0" smtClean="0"/>
              <a:t>delay </a:t>
            </a:r>
            <a:r>
              <a:rPr lang="ko-KR" altLang="en-US" baseline="0" dirty="0" smtClean="0"/>
              <a:t>없겠지</a:t>
            </a:r>
            <a:r>
              <a:rPr lang="en-US" altLang="ko-KR" baseline="0" dirty="0" smtClean="0"/>
              <a:t>.</a:t>
            </a:r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8679207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B0C4D1-C591-47BB-8601-36D95EF8AD68}" type="slidenum">
              <a:rPr lang="en-US" altLang="ko-KR" sz="1300">
                <a:latin typeface="Times New Roman" panose="02020603050405020304" pitchFamily="18" charset="0"/>
              </a:rPr>
              <a:pPr/>
              <a:t>50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err="1" smtClean="0"/>
              <a:t>traceroute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라우터까지</a:t>
            </a:r>
            <a:r>
              <a:rPr lang="ko-KR" altLang="en-US" dirty="0" smtClean="0"/>
              <a:t> 걸리는 시간이 얼마인지</a:t>
            </a:r>
            <a:r>
              <a:rPr lang="en-US" altLang="ko-KR" dirty="0" smtClean="0"/>
              <a:t>… (3</a:t>
            </a:r>
            <a:r>
              <a:rPr lang="ko-KR" altLang="en-US" dirty="0" smtClean="0"/>
              <a:t>번씩 측정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라우터까지</a:t>
            </a:r>
            <a:r>
              <a:rPr lang="ko-KR" altLang="en-US" dirty="0" smtClean="0"/>
              <a:t> 걸리는 시간이 얼마인지</a:t>
            </a:r>
            <a:r>
              <a:rPr lang="en-US" altLang="ko-KR" dirty="0" smtClean="0"/>
              <a:t>… (3</a:t>
            </a:r>
            <a:r>
              <a:rPr lang="ko-KR" altLang="en-US" dirty="0" smtClean="0"/>
              <a:t>번씩 측정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r>
              <a:rPr lang="en-US" altLang="ko-KR" baseline="0" dirty="0" smtClean="0"/>
              <a:t>…</a:t>
            </a:r>
          </a:p>
          <a:p>
            <a:pPr>
              <a:buFontTx/>
              <a:buChar char="-"/>
            </a:pPr>
            <a:endParaRPr lang="en-US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323961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CE6D56-1B48-4E35-B069-6C6747496D84}" type="slidenum">
              <a:rPr lang="en-US" altLang="ko-KR" sz="1300">
                <a:latin typeface="Times New Roman" panose="02020603050405020304" pitchFamily="18" charset="0"/>
              </a:rPr>
              <a:pPr/>
              <a:t>51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448958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ABFF28-D954-4BB4-A250-AC7D051DE504}" type="slidenum">
              <a:rPr lang="en-US" altLang="ko-KR" sz="1300">
                <a:latin typeface="Times New Roman" panose="02020603050405020304" pitchFamily="18" charset="0"/>
              </a:rPr>
              <a:pPr/>
              <a:t>52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순서대로 </a:t>
            </a:r>
            <a:r>
              <a:rPr lang="ko-KR" altLang="en-US" dirty="0" err="1" smtClean="0"/>
              <a:t>버리는게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중요도를 따져서 버린다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15019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Toroughpu</a:t>
            </a:r>
            <a:r>
              <a:rPr lang="en-US" altLang="ko-KR" baseline="0" dirty="0" err="1" smtClean="0"/>
              <a:t>t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호스트에서 상대방 호스트까지 얼마나 빠른 속도로 보낼 수 있나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여러 개의 링크가 </a:t>
            </a:r>
            <a:r>
              <a:rPr lang="ko-KR" altLang="en-US" dirty="0" err="1" smtClean="0"/>
              <a:t>있을때</a:t>
            </a:r>
            <a:r>
              <a:rPr lang="ko-KR" altLang="en-US" dirty="0" smtClean="0"/>
              <a:t> 속도가 가장 작은 </a:t>
            </a:r>
            <a:r>
              <a:rPr lang="en-US" altLang="ko-KR" dirty="0" smtClean="0"/>
              <a:t>Rs</a:t>
            </a:r>
            <a:r>
              <a:rPr lang="ko-KR" altLang="en-US" dirty="0" smtClean="0"/>
              <a:t>에 의해 속도 결정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링크중에</a:t>
            </a:r>
            <a:r>
              <a:rPr lang="ko-KR" altLang="en-US" dirty="0" smtClean="0"/>
              <a:t> 가장 작은 속도를 갖고 있는 링크를 기준으로 속도가 정해진다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가장 작은 속도를 갖고 있는 링크를 </a:t>
            </a:r>
            <a:r>
              <a:rPr lang="en-US" altLang="ko-KR" dirty="0" smtClean="0"/>
              <a:t>Bottleneck link</a:t>
            </a:r>
            <a:r>
              <a:rPr lang="ko-KR" altLang="en-US" dirty="0" smtClean="0"/>
              <a:t>라고 한다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sym typeface="Wingdings" pitchFamily="2" charset="2"/>
              </a:rPr>
              <a:t> Bottleneck</a:t>
            </a:r>
            <a:r>
              <a:rPr lang="en-US" altLang="ko-KR" baseline="0" dirty="0" smtClean="0">
                <a:sym typeface="Wingdings" pitchFamily="2" charset="2"/>
              </a:rPr>
              <a:t> link</a:t>
            </a:r>
            <a:r>
              <a:rPr lang="ko-KR" altLang="en-US" baseline="0" dirty="0" smtClean="0">
                <a:sym typeface="Wingdings" pitchFamily="2" charset="2"/>
              </a:rPr>
              <a:t>가 </a:t>
            </a:r>
            <a:r>
              <a:rPr lang="en-US" altLang="ko-KR" baseline="0" dirty="0" smtClean="0">
                <a:sym typeface="Wingdings" pitchFamily="2" charset="2"/>
              </a:rPr>
              <a:t>throughput</a:t>
            </a:r>
            <a:r>
              <a:rPr lang="ko-KR" altLang="en-US" baseline="0" dirty="0" smtClean="0">
                <a:sym typeface="Wingdings" pitchFamily="2" charset="2"/>
              </a:rPr>
              <a:t>을 결정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3F903B2D-3943-4C9E-AB58-CCC21743B7B4}" type="slidenum">
              <a:rPr lang="en-US" altLang="ko-KR" sz="1300">
                <a:latin typeface="Times New Roman" panose="02020603050405020304" pitchFamily="18" charset="0"/>
              </a:rPr>
              <a:pPr algn="r"/>
              <a:t>56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659839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54D624-9139-4F52-BD17-D4B1140AD8DA}" type="slidenum">
              <a:rPr lang="en-US" altLang="ko-KR" sz="1300">
                <a:latin typeface="Times New Roman" panose="02020603050405020304" pitchFamily="18" charset="0"/>
              </a:rPr>
              <a:pPr/>
              <a:t>57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1401066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A1D806-2CB1-4805-9D10-E7E3EFC01344}" type="slidenum">
              <a:rPr lang="en-US" altLang="ko-KR" sz="1300">
                <a:latin typeface="Times New Roman" panose="02020603050405020304" pitchFamily="18" charset="0"/>
              </a:rPr>
              <a:pPr/>
              <a:t>58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89969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C3A735-1AF2-4A79-8975-EC295075F8D0}" type="slidenum">
              <a:rPr lang="en-US" altLang="ko-KR" sz="1300">
                <a:latin typeface="Times New Roman" panose="02020603050405020304" pitchFamily="18" charset="0"/>
              </a:rPr>
              <a:pPr/>
              <a:t>7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715757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EB7C07-77EA-4740-8575-D7D28F89A7BB}" type="slidenum">
              <a:rPr lang="en-US" altLang="ko-KR" sz="1300">
                <a:latin typeface="Times New Roman" panose="02020603050405020304" pitchFamily="18" charset="0"/>
              </a:rPr>
              <a:pPr/>
              <a:t>59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41040462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A9896C-50F3-48CF-85EB-907175B49881}" type="slidenum">
              <a:rPr lang="en-US" altLang="ko-KR" sz="1300">
                <a:latin typeface="Times New Roman" panose="02020603050405020304" pitchFamily="18" charset="0"/>
              </a:rPr>
              <a:pPr/>
              <a:t>60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1968024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ECD183-3CAB-4626-86E7-22EBFD923EF7}" type="slidenum">
              <a:rPr lang="en-US" altLang="ko-KR" sz="1300">
                <a:latin typeface="Times New Roman" panose="02020603050405020304" pitchFamily="18" charset="0"/>
              </a:rPr>
              <a:pPr/>
              <a:t>61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/>
              <a:t>Transport : </a:t>
            </a:r>
            <a:r>
              <a:rPr lang="ko-KR" altLang="en-US" dirty="0" smtClean="0"/>
              <a:t>실행되고 있는 프로그램 사이의 데이터 전송</a:t>
            </a:r>
            <a:endParaRPr lang="en-US" altLang="ko-KR" dirty="0" smtClean="0"/>
          </a:p>
          <a:p>
            <a:r>
              <a:rPr lang="en-US" altLang="ko-KR" dirty="0" smtClean="0"/>
              <a:t>Network :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(process</a:t>
            </a:r>
            <a:r>
              <a:rPr lang="ko-KR" altLang="en-US" dirty="0" smtClean="0"/>
              <a:t>는 실행이 되고 있는 프로그램이다</a:t>
            </a:r>
            <a:r>
              <a:rPr lang="en-US" altLang="ko-KR" dirty="0" smtClean="0"/>
              <a:t>.)</a:t>
            </a:r>
            <a:endParaRPr lang="ko-KR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877011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67404F-2DC8-4707-A6E6-8508D7E6B695}" type="slidenum">
              <a:rPr lang="en-US" altLang="ko-KR" sz="1300">
                <a:latin typeface="Times New Roman" panose="02020603050405020304" pitchFamily="18" charset="0"/>
              </a:rPr>
              <a:pPr/>
              <a:t>62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250974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F23B642-E7D0-4E32-B5F1-A6312B6A2606}" type="slidenum">
              <a:rPr lang="en-US" altLang="ko-KR" sz="1300">
                <a:latin typeface="Times New Roman" panose="02020603050405020304" pitchFamily="18" charset="0"/>
              </a:rPr>
              <a:pPr/>
              <a:t>63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레이어에</a:t>
            </a:r>
            <a:r>
              <a:rPr lang="ko-KR" altLang="en-US" dirty="0" smtClean="0"/>
              <a:t> 해당하는 헤더를 만들어서 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Application,</a:t>
            </a:r>
            <a:r>
              <a:rPr lang="en-US" altLang="ko-KR" baseline="0" dirty="0" smtClean="0"/>
              <a:t> transport</a:t>
            </a:r>
            <a:r>
              <a:rPr lang="ko-KR" altLang="en-US" baseline="0" dirty="0" smtClean="0"/>
              <a:t>는 호스트에만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>
              <a:buFont typeface="Wingdings"/>
              <a:buChar char="à"/>
            </a:pPr>
            <a:r>
              <a:rPr lang="en-US" altLang="ko-KR" baseline="0" dirty="0" smtClean="0">
                <a:sym typeface="Wingdings" pitchFamily="2" charset="2"/>
              </a:rPr>
              <a:t>Layer architecture</a:t>
            </a:r>
            <a:r>
              <a:rPr lang="ko-KR" altLang="en-US" baseline="0" dirty="0" smtClean="0">
                <a:sym typeface="Wingdings" pitchFamily="2" charset="2"/>
              </a:rPr>
              <a:t>를 </a:t>
            </a:r>
            <a:r>
              <a:rPr lang="ko-KR" altLang="en-US" baseline="0" dirty="0" err="1" smtClean="0">
                <a:sym typeface="Wingdings" pitchFamily="2" charset="2"/>
              </a:rPr>
              <a:t>사용하므로서</a:t>
            </a:r>
            <a:r>
              <a:rPr lang="ko-KR" altLang="en-US" baseline="0" dirty="0" smtClean="0">
                <a:sym typeface="Wingdings" pitchFamily="2" charset="2"/>
              </a:rPr>
              <a:t> 자신의 </a:t>
            </a:r>
            <a:r>
              <a:rPr lang="en-US" altLang="ko-KR" baseline="0" dirty="0" smtClean="0">
                <a:sym typeface="Wingdings" pitchFamily="2" charset="2"/>
              </a:rPr>
              <a:t>layer</a:t>
            </a:r>
            <a:r>
              <a:rPr lang="ko-KR" altLang="en-US" baseline="0" dirty="0" smtClean="0">
                <a:sym typeface="Wingdings" pitchFamily="2" charset="2"/>
              </a:rPr>
              <a:t>만 신경써서 잘 만들면 됨</a:t>
            </a:r>
            <a:r>
              <a:rPr lang="en-US" altLang="ko-KR" baseline="0" dirty="0" smtClean="0">
                <a:sym typeface="Wingdings" pitchFamily="2" charset="2"/>
              </a:rPr>
              <a:t>..</a:t>
            </a:r>
          </a:p>
          <a:p>
            <a:pPr>
              <a:buFont typeface="Wingdings"/>
              <a:buChar char="à"/>
            </a:pPr>
            <a:r>
              <a:rPr lang="ko-KR" altLang="en-US" baseline="0" dirty="0" smtClean="0">
                <a:sym typeface="Wingdings" pitchFamily="2" charset="2"/>
              </a:rPr>
              <a:t>예를 들어</a:t>
            </a:r>
            <a:r>
              <a:rPr lang="en-US" altLang="ko-KR" baseline="0" dirty="0" smtClean="0">
                <a:sym typeface="Wingdings" pitchFamily="2" charset="2"/>
              </a:rPr>
              <a:t>. Transport</a:t>
            </a:r>
            <a:r>
              <a:rPr lang="ko-KR" altLang="en-US" baseline="0" dirty="0" err="1" smtClean="0">
                <a:sym typeface="Wingdings" pitchFamily="2" charset="2"/>
              </a:rPr>
              <a:t>레이어를</a:t>
            </a:r>
            <a:r>
              <a:rPr lang="ko-KR" altLang="en-US" baseline="0" dirty="0" smtClean="0">
                <a:sym typeface="Wingdings" pitchFamily="2" charset="2"/>
              </a:rPr>
              <a:t> 구성하려 하는데 </a:t>
            </a:r>
            <a:r>
              <a:rPr lang="en-US" altLang="ko-KR" baseline="0" dirty="0" smtClean="0">
                <a:sym typeface="Wingdings" pitchFamily="2" charset="2"/>
              </a:rPr>
              <a:t>packet loss</a:t>
            </a:r>
            <a:r>
              <a:rPr lang="ko-KR" altLang="en-US" baseline="0" dirty="0" smtClean="0">
                <a:sym typeface="Wingdings" pitchFamily="2" charset="2"/>
              </a:rPr>
              <a:t>가 발생하면 </a:t>
            </a:r>
            <a:r>
              <a:rPr lang="en-US" altLang="ko-KR" baseline="0" dirty="0" smtClean="0">
                <a:sym typeface="Wingdings" pitchFamily="2" charset="2"/>
              </a:rPr>
              <a:t>transport</a:t>
            </a:r>
            <a:r>
              <a:rPr lang="ko-KR" altLang="en-US" baseline="0" dirty="0" smtClean="0">
                <a:sym typeface="Wingdings" pitchFamily="2" charset="2"/>
              </a:rPr>
              <a:t>에서 해결하고</a:t>
            </a:r>
            <a:r>
              <a:rPr lang="en-US" altLang="ko-KR" baseline="0" dirty="0" smtClean="0">
                <a:sym typeface="Wingdings" pitchFamily="2" charset="2"/>
              </a:rPr>
              <a:t>, </a:t>
            </a:r>
            <a:r>
              <a:rPr lang="ko-KR" altLang="en-US" baseline="0" dirty="0" smtClean="0">
                <a:sym typeface="Wingdings" pitchFamily="2" charset="2"/>
              </a:rPr>
              <a:t>이러한 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="" xmlns:p14="http://schemas.microsoft.com/office/powerpoint/2010/main" val="1871673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1FB2999-1F91-4EE5-814B-F0C32560766E}" type="slidenum">
              <a:rPr lang="en-US" altLang="ko-KR" sz="1300">
                <a:latin typeface="Times New Roman" panose="02020603050405020304" pitchFamily="18" charset="0"/>
              </a:rPr>
              <a:pPr algn="r"/>
              <a:t>64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831592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Security -&gt;</a:t>
            </a:r>
            <a:r>
              <a:rPr lang="en-US" altLang="ko-KR" baseline="0" dirty="0" smtClean="0"/>
              <a:t> 8</a:t>
            </a:r>
            <a:r>
              <a:rPr lang="ko-KR" altLang="en-US" baseline="0" dirty="0" smtClean="0"/>
              <a:t>장에 나오는 내용인데 우리는 이 장을 다루지 않는다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Virus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우리가 파일을 받아 실행해야 </a:t>
            </a:r>
            <a:r>
              <a:rPr lang="en-US" altLang="ko-KR" baseline="0" dirty="0" smtClean="0"/>
              <a:t>virus</a:t>
            </a:r>
            <a:r>
              <a:rPr lang="ko-KR" altLang="en-US" baseline="0" dirty="0" smtClean="0"/>
              <a:t>가 실행됨</a:t>
            </a:r>
            <a:endParaRPr lang="en-US" altLang="ko-KR" baseline="0" dirty="0" smtClean="0"/>
          </a:p>
          <a:p>
            <a:r>
              <a:rPr lang="en-US" altLang="ko-KR" baseline="0" dirty="0" smtClean="0"/>
              <a:t>Worm -&gt; </a:t>
            </a:r>
            <a:r>
              <a:rPr lang="ko-KR" altLang="en-US" baseline="0" dirty="0" smtClean="0"/>
              <a:t>받기만 해도 자동으로 실행</a:t>
            </a:r>
            <a:endParaRPr lang="en-US" altLang="ko-KR" baseline="0" dirty="0" smtClean="0"/>
          </a:p>
          <a:p>
            <a:r>
              <a:rPr lang="en-US" altLang="ko-KR" baseline="0" dirty="0" smtClean="0"/>
              <a:t>Spyware malware -&gt; </a:t>
            </a:r>
          </a:p>
          <a:p>
            <a:r>
              <a:rPr lang="en-US" altLang="ko-KR" baseline="0" dirty="0" err="1" smtClean="0"/>
              <a:t>Botnet</a:t>
            </a:r>
            <a:r>
              <a:rPr lang="en-US" altLang="ko-KR" baseline="0" dirty="0" smtClean="0"/>
              <a:t> 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Denial of Service -&gt; </a:t>
            </a:r>
            <a:r>
              <a:rPr lang="ko-KR" altLang="en-US" dirty="0" smtClean="0"/>
              <a:t>정상적인 </a:t>
            </a:r>
            <a:r>
              <a:rPr lang="ko-KR" altLang="en-US" dirty="0" err="1" smtClean="0"/>
              <a:t>패킷들을</a:t>
            </a:r>
            <a:r>
              <a:rPr lang="ko-KR" altLang="en-US" dirty="0" smtClean="0"/>
              <a:t> 엄청 들여보내서 서버를 다운시키는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서버는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받으면 그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받으면 어떠한 </a:t>
            </a:r>
            <a:r>
              <a:rPr lang="ko-KR" altLang="en-US" dirty="0" err="1" smtClean="0"/>
              <a:t>패킷인지</a:t>
            </a:r>
            <a:r>
              <a:rPr lang="ko-KR" altLang="en-US" dirty="0" smtClean="0"/>
              <a:t> 모두 열어봐야 하므로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 무엇을 보내는데 </a:t>
            </a:r>
            <a:r>
              <a:rPr lang="en-US" altLang="ko-KR" dirty="0" smtClean="0"/>
              <a:t>C</a:t>
            </a:r>
            <a:r>
              <a:rPr lang="ko-KR" altLang="en-US" dirty="0" smtClean="0"/>
              <a:t>가 중간에 그 내용을 뜯어봄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68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7F670E-AA06-4930-926C-7E33327B5962}" type="slidenum">
              <a:rPr lang="en-US" altLang="ko-KR" sz="1300">
                <a:latin typeface="Times New Roman" panose="02020603050405020304" pitchFamily="18" charset="0"/>
              </a:rPr>
              <a:pPr/>
              <a:t>8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42889785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F4C49-98CB-4C84-9CA2-929D90DADE99}" type="slidenum">
              <a:rPr lang="en-US" altLang="ko-KR" smtClean="0"/>
              <a:pPr/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4F27574-1794-4250-85D7-321D0592A364}" type="slidenum">
              <a:rPr lang="en-US" altLang="ko-KR" sz="1300">
                <a:latin typeface="Times New Roman" panose="02020603050405020304" pitchFamily="18" charset="0"/>
              </a:rPr>
              <a:pPr algn="r"/>
              <a:t>70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4629219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E79EA1-7442-485F-A8F5-AE60DED97F64}" type="slidenum">
              <a:rPr lang="en-US" altLang="ko-KR" sz="1300">
                <a:latin typeface="Times New Roman" panose="02020603050405020304" pitchFamily="18" charset="0"/>
              </a:rPr>
              <a:pPr/>
              <a:t>71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5685600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F1252A-1C6C-4E04-B1EC-1FBE7C9E8A98}" type="slidenum">
              <a:rPr lang="en-US" altLang="ko-KR" sz="1300">
                <a:latin typeface="Times New Roman" panose="02020603050405020304" pitchFamily="18" charset="0"/>
              </a:rPr>
              <a:pPr/>
              <a:t>72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624873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F620CC-FFDC-4CC8-8EEF-9278906F9853}" type="slidenum">
              <a:rPr lang="en-US" altLang="ko-KR" sz="1300">
                <a:latin typeface="Times New Roman" panose="02020603050405020304" pitchFamily="18" charset="0"/>
              </a:rPr>
              <a:pPr/>
              <a:t>73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3981687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8758E2-A121-442A-8AF8-1FD19D8D423C}" type="slidenum">
              <a:rPr lang="en-US" altLang="ko-KR" sz="1300">
                <a:latin typeface="Times New Roman" panose="02020603050405020304" pitchFamily="18" charset="0"/>
              </a:rPr>
              <a:pPr/>
              <a:t>74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0224860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9504EF-ED7B-4DB0-9041-C7AE66F5342A}" type="slidenum">
              <a:rPr lang="en-US" altLang="ko-KR" sz="1300">
                <a:latin typeface="Times New Roman" panose="02020603050405020304" pitchFamily="18" charset="0"/>
              </a:rPr>
              <a:pPr/>
              <a:t>75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9858800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A20489-5428-4EDB-9B6D-61465E65D91D}" type="slidenum">
              <a:rPr lang="en-US" altLang="ko-KR" sz="1300">
                <a:latin typeface="Times New Roman" panose="02020603050405020304" pitchFamily="18" charset="0"/>
              </a:rPr>
              <a:pPr/>
              <a:t>76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99035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C2AB17-49CE-4C6E-8D3F-DFA3683BAF48}" type="slidenum">
              <a:rPr lang="en-US" altLang="ko-KR" sz="1300">
                <a:latin typeface="Times New Roman" panose="02020603050405020304" pitchFamily="18" charset="0"/>
              </a:rPr>
              <a:pPr/>
              <a:t>9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99472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AFDE05-5B1B-44DD-A3D2-B1FFE88DA94A}" type="slidenum">
              <a:rPr lang="en-US" altLang="ko-KR" sz="1300">
                <a:latin typeface="Times New Roman" panose="02020603050405020304" pitchFamily="18" charset="0"/>
              </a:rPr>
              <a:pPr/>
              <a:t>10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329511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81DAF67-9082-4FC8-ABD7-1C16198534E7}" type="slidenum">
              <a:rPr lang="en-US" altLang="ko-KR" sz="1300">
                <a:latin typeface="Times New Roman" panose="02020603050405020304" pitchFamily="18" charset="0"/>
              </a:rPr>
              <a:pPr algn="r"/>
              <a:t>11</a:t>
            </a:fld>
            <a:endParaRPr lang="en-US" altLang="ko-KR" sz="1300">
              <a:latin typeface="Times New Roman" panose="02020603050405020304" pitchFamily="18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202441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82AE3-FF64-420D-9D1E-AA4FEAFF22F6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73F394A3-4340-45C1-BECD-04C2C50E9B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54117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BD7F0F-3394-4046-8851-638861927BD3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F931B19F-B608-4D07-95B1-EC0F6BAECF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50385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B75BFB-833C-4DE6-A1EB-6A279F118E54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A4C14934-244D-4E4B-925C-CC8C659D8E8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275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FD651F-D089-46DA-9CFE-23D9568D417E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</a:t>
            </a:r>
            <a:fld id="{3331BCA0-2138-4DCA-81C5-3823EC3F63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803397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4E2913CB-0668-48C9-8911-857A79466C1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60245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83A1A255-C0F6-4397-AE73-1E46CFE377E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04660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2E320B2D-7294-4060-9EB8-63F9BD89F7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705351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3BEBF827-B28A-4201-8AD6-80B9BFF5E78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56532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973AA037-FA72-45E9-99CB-1F681857D15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456321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5242C78A-1579-453F-938A-4BA8FDA616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71589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30564B00-6E9C-4DD1-BCB1-1101459E54C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96789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AD340-D1FB-4239-87FE-9FBB5532767E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8F4CF4D3-3379-4414-8139-01F4F3B0CD2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386817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D7A41AC3-B062-4BC4-BDBD-5EF9889E823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137070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0BE15805-F546-443B-B7DB-B3B07CFFD0F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35626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6A1A6A12-C55C-492A-85AA-6430F6F2405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18116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0D389890-2614-4ABF-8BDF-A6020A64E7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679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4-</a:t>
            </a:r>
            <a:fld id="{1D997328-062A-4599-9F67-FBB89795B78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21930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C4021-E9C5-4EEC-B14C-C7A13C6206C0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FF54EBF0-684D-411A-B526-EE34A2F6A0D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32805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F0F537-7285-419B-A53C-A9C46CE8D4AA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C0C45B4B-DB69-4719-8F60-453603BDE96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96208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1A8BC6-5429-4B30-AF09-DABAB98A2232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5C66668E-F0C4-4A5C-9887-AA366D04E09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44446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00B0E-8784-4D30-ABF2-64E8EA77ED9F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B24ED026-EB0E-48D1-9E53-096C0CCDBC2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33849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2BB160-A4C6-4DCD-BE83-C95FDE88164A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DD9DB834-78F4-4BCC-9289-D647FCEC7F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2679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0213D4-E016-4C66-A02A-35F30F61A506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1-</a:t>
            </a:r>
            <a:fld id="{559EB550-C887-4726-B076-D5BD93B13F7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4988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B01C0-AD3B-4A89-B52C-6A19924332E6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2-</a:t>
            </a:r>
            <a:fld id="{8EA868FA-E06E-447B-8C96-BA7B11C0433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5847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fld id="{CAD4E1E5-64E2-4966-BD98-F8DA77836B91}" type="datetime1">
              <a:rPr lang="en-US" altLang="ko-KR"/>
              <a:pPr/>
              <a:t>4/14/2016</a:t>
            </a:fld>
            <a:endParaRPr lang="en-US" altLang="ko-KR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ko-KR"/>
              <a:t>2-</a:t>
            </a:r>
            <a:fld id="{6A79E96E-2D85-498D-B003-F1E4B0572BBD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4004" r:id="rId7"/>
    <p:sldLayoutId id="2147484005" r:id="rId8"/>
    <p:sldLayoutId id="2147483991" r:id="rId9"/>
    <p:sldLayoutId id="2147484006" r:id="rId10"/>
    <p:sldLayoutId id="2147484007" r:id="rId11"/>
    <p:sldLayoutId id="214748400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ko-KR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altLang="ko-KR"/>
              <a:t>4-</a:t>
            </a:r>
            <a:fld id="{51124A0A-2DB1-403F-AD4C-184826B2EB1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8.png"/><Relationship Id="rId1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14.png"/><Relationship Id="rId9" Type="http://schemas.openxmlformats.org/officeDocument/2006/relationships/image" Target="../media/image78.png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4.emf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wmf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3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wmf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>
                <a:latin typeface="Comic Sans MS" pitchFamily="66" charset="0"/>
              </a:rPr>
              <a:t> Introduction</a:t>
            </a:r>
            <a:endParaRPr lang="en-US" altLang="ko-KR" sz="1400" smtClean="0"/>
          </a:p>
        </p:txBody>
      </p:sp>
      <p:sp>
        <p:nvSpPr>
          <p:cNvPr id="13315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smtClean="0"/>
              <a:t>1-</a:t>
            </a:r>
            <a:fld id="{5E46BA4E-4E73-491B-BC23-55C3421B1AE5}" type="slidenum">
              <a:rPr lang="en-US" altLang="ko-KR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ko-KR" sz="1400" smtClean="0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6613" y="892175"/>
            <a:ext cx="7772400" cy="1470025"/>
          </a:xfrm>
        </p:spPr>
        <p:txBody>
          <a:bodyPr/>
          <a:lstStyle/>
          <a:p>
            <a:pPr algn="ctr"/>
            <a:r>
              <a:rPr lang="en-US" altLang="ko-KR" smtClean="0">
                <a:ea typeface="굴림" pitchFamily="50" charset="-127"/>
              </a:rPr>
              <a:t>Computer Networks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54325"/>
            <a:ext cx="6400800" cy="27844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 err="1" smtClean="0">
                <a:ea typeface="굴림" pitchFamily="50" charset="-127"/>
              </a:rPr>
              <a:t>Sanghwan</a:t>
            </a:r>
            <a:r>
              <a:rPr lang="en-US" altLang="ko-KR" sz="2400" dirty="0" smtClean="0">
                <a:ea typeface="굴림" pitchFamily="50" charset="-127"/>
              </a:rPr>
              <a:t> Lee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Building No. 7, Room 618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Office hour : Mon, Tue 14:00-15:00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sanghwan@kookmin.ac.kr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Homepage : http://netapp.cs.kookmin.ac.kr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Office : 02-910-4805</a:t>
            </a:r>
          </a:p>
          <a:p>
            <a:pPr>
              <a:lnSpc>
                <a:spcPct val="80000"/>
              </a:lnSpc>
            </a:pPr>
            <a:r>
              <a:rPr lang="en-US" altLang="ko-KR" sz="2400" dirty="0" smtClean="0">
                <a:ea typeface="굴림" pitchFamily="50" charset="-127"/>
              </a:rPr>
              <a:t>Cell : 010-2261-7038</a:t>
            </a:r>
          </a:p>
        </p:txBody>
      </p:sp>
    </p:spTree>
    <p:extLst>
      <p:ext uri="{BB962C8B-B14F-4D97-AF65-F5344CB8AC3E}">
        <p14:creationId xmlns="" xmlns:p14="http://schemas.microsoft.com/office/powerpoint/2010/main" val="33294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smtClean="0"/>
          </a:p>
        </p:txBody>
      </p:sp>
      <p:sp>
        <p:nvSpPr>
          <p:cNvPr id="45059" name="Rectangle 8"/>
          <p:cNvSpPr>
            <a:spLocks noChangeArrowheads="1"/>
          </p:cNvSpPr>
          <p:nvPr/>
        </p:nvSpPr>
        <p:spPr bwMode="auto">
          <a:xfrm>
            <a:off x="628650" y="5862638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Q:</a:t>
            </a:r>
            <a:r>
              <a:rPr lang="en-US" altLang="ko-KR" sz="2800">
                <a:latin typeface="Gill Sans MT" panose="020B0502020104020203" pitchFamily="34" charset="0"/>
              </a:rPr>
              <a:t> other human protocols? </a:t>
            </a:r>
          </a:p>
        </p:txBody>
      </p:sp>
      <p:sp>
        <p:nvSpPr>
          <p:cNvPr id="45060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5061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45064" name="Line 66"/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65" name="Text Box 67"/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45066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5067" name="Group 72"/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45128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45129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ko-KR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45068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5069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45126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45127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45070" name="Line 85"/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71" name="Line 89"/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72" name="Line 90"/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73" name="Rectangle 92"/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45074" name="Text Box 91"/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ko-KR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45075" name="Line 94"/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5076" name="Group 97"/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45124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CC0000"/>
                </a:solidFill>
              </a:endParaRPr>
            </a:p>
          </p:txBody>
        </p:sp>
        <p:sp>
          <p:nvSpPr>
            <p:cNvPr id="45125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>
                  <a:solidFill>
                    <a:srgbClr val="CC0000"/>
                  </a:solidFill>
                </a:rPr>
                <a:t>Get</a:t>
              </a:r>
              <a:r>
                <a:rPr lang="en-US" altLang="ko-KR" sz="1400">
                  <a:solidFill>
                    <a:srgbClr val="CC0000"/>
                  </a:solidFill>
                </a:rPr>
                <a:t> http://www.awl.com/kurose-ross</a:t>
              </a:r>
              <a:endParaRPr lang="en-US" altLang="ko-KR">
                <a:solidFill>
                  <a:srgbClr val="CC0000"/>
                </a:solidFill>
              </a:endParaRPr>
            </a:p>
          </p:txBody>
        </p:sp>
      </p:grpSp>
      <p:sp>
        <p:nvSpPr>
          <p:cNvPr id="45077" name="Rectangle 99"/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45078" name="Text Box 100"/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45079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5080" name="Group 105"/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45122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45123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45081" name="Rectangle 52"/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45082" name="Text Box 91"/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ko-KR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45083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84" name="Rectangle 2"/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400">
                <a:solidFill>
                  <a:srgbClr val="000099"/>
                </a:solidFill>
                <a:latin typeface="Gill Sans MT" panose="020B0502020104020203" pitchFamily="34" charset="0"/>
              </a:rPr>
              <a:t>What</a:t>
            </a:r>
            <a:r>
              <a:rPr lang="ja-JP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4400">
                <a:solidFill>
                  <a:srgbClr val="000099"/>
                </a:solidFill>
                <a:latin typeface="Gill Sans MT" panose="020B0502020104020203" pitchFamily="34" charset="0"/>
              </a:rPr>
              <a:t>s a protocol?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45085" name="Group 57"/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45090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091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092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093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094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45095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20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5121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5096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45097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18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5119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5098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099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45100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16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5117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5101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5102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14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5115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5103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04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105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106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07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108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09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10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11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45112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45113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45086" name="Group 90"/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45088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89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450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4B38876-EDE2-428B-9D7F-475D2671950F}" type="slidenum">
              <a:rPr lang="en-US" altLang="ko-KR" sz="1200">
                <a:latin typeface="Tahoma" panose="020B0604030504040204" pitchFamily="34" charset="0"/>
              </a:rPr>
              <a:pPr/>
              <a:t>10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710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solidFill>
                  <a:srgbClr val="CC0000"/>
                </a:solidFill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solidFill>
                  <a:srgbClr val="CC0000"/>
                </a:solidFill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471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E7B14265-BBFB-4F39-B3D6-BAD831570BFE}" type="slidenum">
              <a:rPr lang="en-US" altLang="ko-KR" sz="1200">
                <a:latin typeface="Tahoma" panose="020B0604030504040204" pitchFamily="34" charset="0"/>
              </a:rPr>
              <a:pPr/>
              <a:t>11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A closer look at network structure:</a:t>
            </a:r>
            <a:endParaRPr lang="en-US" altLang="ko-KR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ko-KR" smtClean="0">
                <a:ea typeface="MS PGothic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ko-KR" smtClean="0">
                <a:ea typeface="MS PGothic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ko-KR" smtClean="0">
              <a:ea typeface="MS PGothic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access networks, physical media:</a:t>
            </a:r>
            <a:r>
              <a:rPr lang="en-US" altLang="ko-KR" sz="2800">
                <a:latin typeface="Gill Sans MT" panose="020B0502020104020203" pitchFamily="34" charset="0"/>
              </a:rPr>
              <a:t> wired, wireless communication links</a:t>
            </a:r>
            <a:r>
              <a:rPr lang="en-US" altLang="ko-KR" sz="280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altLang="ko-KR">
              <a:latin typeface="Gill Sans MT" panose="020B0502020104020203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1714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network core: </a:t>
            </a:r>
          </a:p>
          <a:p>
            <a:pPr lvl="1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interconnected routers</a:t>
            </a:r>
          </a:p>
          <a:p>
            <a:pPr lvl="1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network of networks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ko-KR">
              <a:latin typeface="Gill Sans MT" panose="020B0502020104020203" pitchFamily="34" charset="0"/>
            </a:endParaRPr>
          </a:p>
        </p:txBody>
      </p:sp>
      <p:pic>
        <p:nvPicPr>
          <p:cNvPr id="49158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9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49161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2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3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9164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49514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515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4916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8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69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0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1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2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173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174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175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6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7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8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79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0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1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2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3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89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9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9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9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19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9194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49512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513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9195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49510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511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9196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49508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509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9197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49506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507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49198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99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49504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505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9200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4949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9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9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99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502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503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500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501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1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4948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8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9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91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94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95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92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93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2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4948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8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8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83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86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87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84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85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3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4947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7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7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75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78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79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76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77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9204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9205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4946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6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6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67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70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71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68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69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6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4945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5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5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59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62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63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60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61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7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4944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4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5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51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54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55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52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53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8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4944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4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4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43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46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47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44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45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09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494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35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38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39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36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37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10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494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27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30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31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28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29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11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494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19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22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23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20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21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12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494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4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411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9414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415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412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413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13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49406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407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9214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49404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405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9215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49386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93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39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40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40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40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940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49387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388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9216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49217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49218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49219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49220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grpSp>
          <p:nvGrpSpPr>
            <p:cNvPr id="49221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49354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55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56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57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58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59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9384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8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60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61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9382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83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62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63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64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9380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81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65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366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9378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79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67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68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69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70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71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72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73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74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75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9376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77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49222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49322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23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24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25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26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27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9352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5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28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29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9350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51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30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31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9332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9348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49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33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334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9346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9347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9335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36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37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38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39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40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41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42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43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9344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9345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49223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49299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300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301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9302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303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04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05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06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07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08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309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9316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317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318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319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320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321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310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11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12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13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14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315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24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49276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277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78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9279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80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1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2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3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4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5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286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9293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94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95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96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97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98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87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8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89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90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91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92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25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49253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254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55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9256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57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58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59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0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1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2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263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9270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71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72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73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74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75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64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5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6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7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8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69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9226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49251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52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9227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49228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229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30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9231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32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3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4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5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6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37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9238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9245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6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7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8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49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250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9239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40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41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42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43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244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91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391AD955-38BB-4DB1-8C55-0D1CF6735177}" type="slidenum">
              <a:rPr lang="en-US" altLang="ko-KR" sz="1200">
                <a:latin typeface="Tahoma" panose="020B0604030504040204" pitchFamily="34" charset="0"/>
              </a:rPr>
              <a:pPr/>
              <a:t>12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Access networks and physical media</a:t>
            </a:r>
            <a:endParaRPr lang="en-US" altLang="ko-K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residential access nets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altLang="ko-KR" sz="2400" smtClean="0"/>
              <a:t>mobile access networks</a:t>
            </a:r>
            <a:endParaRPr lang="en-US" altLang="ko-KR" sz="2400" smtClean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keep in mind: 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shared or dedicated?</a:t>
            </a:r>
          </a:p>
        </p:txBody>
      </p:sp>
      <p:sp>
        <p:nvSpPr>
          <p:cNvPr id="51204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05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51651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652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00CCFF"/>
                </a:solidFill>
              </a:endParaRPr>
            </a:p>
          </p:txBody>
        </p:sp>
      </p:grpSp>
      <p:sp>
        <p:nvSpPr>
          <p:cNvPr id="51206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7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08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09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10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1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2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3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4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5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16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1217" name="Picture 684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8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219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1220" name="Picture 708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1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2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3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4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5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6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7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8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29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0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1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2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3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4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5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6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7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8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39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40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41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1242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1243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grpSp>
        <p:nvGrpSpPr>
          <p:cNvPr id="51244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51649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50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45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46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47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5164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4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4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44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47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48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45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46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48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5163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3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3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36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39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40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37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38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49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5162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2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2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28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31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32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29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30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0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5161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1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1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20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23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24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21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22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1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5160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1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1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12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15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16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13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14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52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53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5160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0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60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604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607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08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605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606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4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5159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9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9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596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599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00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97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98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5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5158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8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8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588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591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92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89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90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6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5157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7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7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580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583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84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81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82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7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5156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7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7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572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575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76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73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74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8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515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5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564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1567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68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65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66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59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51553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554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51556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557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558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559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560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55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60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51537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38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39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0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1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2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3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4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5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6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7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8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49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50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51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1552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51261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51531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2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3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4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5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6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62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51525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6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7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8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9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30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63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64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51519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0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1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2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3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24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65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66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51513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4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5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6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7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8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67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51507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8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9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0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1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12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268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51501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2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3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4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5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506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1269" name="Picture 915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0" name="Picture 9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1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1272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51499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500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1273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51497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98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1274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51495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96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1275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51493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94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pic>
        <p:nvPicPr>
          <p:cNvPr id="51276" name="Picture 931" descr="car_icon_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77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51491" name="Picture 933" descr="iphone_stylized_small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92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78" name="Picture 936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79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51459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60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61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62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63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64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489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90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65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66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487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88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67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68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69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485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86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70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1471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483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84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72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73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74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75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76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77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78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79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80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51481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82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51280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51427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28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29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30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31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32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457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58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33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34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455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56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35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36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1437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453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54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38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1439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451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1452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1440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41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42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43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44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45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46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47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48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51449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1450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51281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51404" name="Picture 1005" descr="antenna_stylized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5" name="Picture 1006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6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1407" name="Picture 1008" descr="screen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8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9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0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1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2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3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1414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21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2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3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4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5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6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415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6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7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8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9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20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1282" name="Picture 1030" descr="laptop_keyboar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3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1284" name="Picture 1032" descr="scree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5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86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87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88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89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0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291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51398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9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0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1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2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03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292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3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4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5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6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97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1298" name="Picture 1054" descr="laptop_keyboar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9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1300" name="Picture 1056" descr="scree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1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2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3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4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5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6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307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51392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3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4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5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6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97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308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09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10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11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12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13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314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51390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91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pic>
        <p:nvPicPr>
          <p:cNvPr id="51315" name="Picture 1081" descr="laptop_keyboar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6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1317" name="Picture 1083" descr="scree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8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19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0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1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2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3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324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51384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5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6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7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8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9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325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6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7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8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29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30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1331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5137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7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7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379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1382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83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80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1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332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5136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6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7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371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1374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75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72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73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333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51362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3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4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5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6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25 w 646"/>
                <a:gd name="T1" fmla="*/ 932 h 300"/>
                <a:gd name="T2" fmla="*/ 605 w 646"/>
                <a:gd name="T3" fmla="*/ 787 h 300"/>
                <a:gd name="T4" fmla="*/ 752 w 646"/>
                <a:gd name="T5" fmla="*/ 594 h 300"/>
                <a:gd name="T6" fmla="*/ 776 w 646"/>
                <a:gd name="T7" fmla="*/ 332 h 300"/>
                <a:gd name="T8" fmla="*/ 569 w 646"/>
                <a:gd name="T9" fmla="*/ 187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7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334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5135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5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5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357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1360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61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58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59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335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5134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4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4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349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1352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53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50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51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336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5133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3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134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1341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1344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45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42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43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133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07BA64C-ABE0-46FB-B981-3C77B0B11D5E}" type="slidenum">
              <a:rPr lang="en-US" altLang="ko-KR" sz="1200">
                <a:latin typeface="Tahoma" panose="020B0604030504040204" pitchFamily="34" charset="0"/>
              </a:rPr>
              <a:pPr/>
              <a:t>13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3250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Access net: digital subscriber line (DSL)</a:t>
            </a:r>
          </a:p>
        </p:txBody>
      </p:sp>
      <p:sp>
        <p:nvSpPr>
          <p:cNvPr id="53252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3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3254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3255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3256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3257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3258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600"/>
              <a:t>central office</a:t>
            </a:r>
          </a:p>
        </p:txBody>
      </p:sp>
      <p:grpSp>
        <p:nvGrpSpPr>
          <p:cNvPr id="53259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53304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45855 w 765"/>
                <a:gd name="T1" fmla="*/ 931 h 459"/>
                <a:gd name="T2" fmla="*/ 99268 w 765"/>
                <a:gd name="T3" fmla="*/ 6562 h 459"/>
                <a:gd name="T4" fmla="*/ 32950 w 765"/>
                <a:gd name="T5" fmla="*/ 9426 h 459"/>
                <a:gd name="T6" fmla="*/ 4821 w 765"/>
                <a:gd name="T7" fmla="*/ 31576 h 459"/>
                <a:gd name="T8" fmla="*/ 61950 w 765"/>
                <a:gd name="T9" fmla="*/ 41713 h 459"/>
                <a:gd name="T10" fmla="*/ 119240 w 765"/>
                <a:gd name="T11" fmla="*/ 40071 h 459"/>
                <a:gd name="T12" fmla="*/ 201010 w 765"/>
                <a:gd name="T13" fmla="*/ 41713 h 459"/>
                <a:gd name="T14" fmla="*/ 240274 w 765"/>
                <a:gd name="T15" fmla="*/ 40797 h 459"/>
                <a:gd name="T16" fmla="*/ 258901 w 765"/>
                <a:gd name="T17" fmla="*/ 34980 h 459"/>
                <a:gd name="T18" fmla="*/ 258196 w 765"/>
                <a:gd name="T19" fmla="*/ 14847 h 459"/>
                <a:gd name="T20" fmla="*/ 227858 w 765"/>
                <a:gd name="T21" fmla="*/ 3221 h 459"/>
                <a:gd name="T22" fmla="*/ 145855 w 765"/>
                <a:gd name="T23" fmla="*/ 93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5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6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7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8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9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10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3311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533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3344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3347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348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3345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346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3312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533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3336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3339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340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3337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338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3313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533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3328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3331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332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3329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330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3314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533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3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3320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3323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324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3321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322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3315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16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/>
                <a:t>ISP</a:t>
              </a:r>
            </a:p>
          </p:txBody>
        </p:sp>
      </p:grpSp>
      <p:sp>
        <p:nvSpPr>
          <p:cNvPr id="53260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3261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ko-KR" sz="1600"/>
              <a:t>network</a:t>
            </a:r>
          </a:p>
        </p:txBody>
      </p:sp>
      <p:grpSp>
        <p:nvGrpSpPr>
          <p:cNvPr id="53262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53298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299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0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1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2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303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3263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/>
              <a:t>DSLAM</a:t>
            </a:r>
          </a:p>
        </p:txBody>
      </p:sp>
      <p:grpSp>
        <p:nvGrpSpPr>
          <p:cNvPr id="53264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53296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97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53265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66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67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53294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>
                  <a:solidFill>
                    <a:srgbClr val="CC0000"/>
                  </a:solidFill>
                </a:rPr>
                <a:t>dedicated </a:t>
              </a:r>
              <a:r>
                <a:rPr lang="en-US" altLang="ko-KR" sz="1600" i="1"/>
                <a:t>line to central office</a:t>
              </a:r>
            </a:p>
          </p:txBody>
        </p:sp>
        <p:sp>
          <p:nvSpPr>
            <p:cNvPr id="53295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ko-KR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use </a:t>
            </a: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existing</a:t>
            </a:r>
            <a:r>
              <a:rPr lang="en-US" altLang="ko-KR">
                <a:latin typeface="Gill Sans MT" panose="020B0502020104020203" pitchFamily="34" charset="0"/>
              </a:rPr>
              <a:t> telephone line 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&lt; 24 Mbps downstream transmission rate (typically &lt; 10 Mbps)</a:t>
            </a:r>
          </a:p>
        </p:txBody>
      </p:sp>
      <p:sp>
        <p:nvSpPr>
          <p:cNvPr id="53270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3271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3272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53273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53274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53288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89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90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91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92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3293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3275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3276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3277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3278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p:oleObj spid="_x0000_s53352" name="Clip" r:id="rId4" imgW="681706" imgH="480401" progId="">
              <p:embed/>
            </p:oleObj>
          </a:graphicData>
        </a:graphic>
      </p:graphicFrame>
      <p:sp>
        <p:nvSpPr>
          <p:cNvPr id="53279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80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53286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287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multiplexer</a:t>
              </a:r>
            </a:p>
          </p:txBody>
        </p:sp>
      </p:grpSp>
      <p:grpSp>
        <p:nvGrpSpPr>
          <p:cNvPr id="53282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53284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85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3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18CA530F-69D6-40EC-B9E9-FEAA7F356BF0}" type="slidenum">
              <a:rPr lang="en-US" altLang="ko-KR" sz="1200">
                <a:latin typeface="Tahoma" panose="020B0604030504040204" pitchFamily="34" charset="0"/>
              </a:rPr>
              <a:pPr/>
              <a:t>14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4274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net: cable network</a:t>
            </a:r>
          </a:p>
        </p:txBody>
      </p:sp>
      <p:sp>
        <p:nvSpPr>
          <p:cNvPr id="54275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4276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4277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54278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54279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54435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4436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4437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4438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4439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4440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4280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4281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4282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83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284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5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54419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4420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421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42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4423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4429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30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31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32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33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34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4424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425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426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427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4428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4286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54403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4404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405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40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4407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4413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14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15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16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17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18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4408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409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410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411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4412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4287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54387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4388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389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9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4391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4397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98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99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00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01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402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4392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93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94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395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4396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4288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54371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4372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373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7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4375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4381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82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83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84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85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86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4376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77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78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379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4380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4289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4290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54355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4356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357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5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4359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4365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66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67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68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69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4370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4360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61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4362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363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4364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4291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54292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93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94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95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96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297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4298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600"/>
              <a:t>cable headend</a:t>
            </a:r>
          </a:p>
        </p:txBody>
      </p:sp>
      <p:sp>
        <p:nvSpPr>
          <p:cNvPr id="54299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300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301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302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303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304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305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54351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52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53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54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54321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600"/>
                <a:t>Channels</a:t>
              </a:r>
            </a:p>
          </p:txBody>
        </p:sp>
        <p:sp>
          <p:nvSpPr>
            <p:cNvPr id="54322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23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24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25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26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27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28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29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30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V</a:t>
              </a:r>
            </a:p>
            <a:p>
              <a:pPr algn="ctr" eaLnBrk="1" hangingPunct="1"/>
              <a:r>
                <a:rPr lang="en-US" altLang="ko-KR" sz="1000"/>
                <a:t>I</a:t>
              </a:r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E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</p:txBody>
        </p:sp>
        <p:sp>
          <p:nvSpPr>
            <p:cNvPr id="54331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</p:txBody>
        </p:sp>
        <p:sp>
          <p:nvSpPr>
            <p:cNvPr id="54332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D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A</a:t>
              </a:r>
            </a:p>
          </p:txBody>
        </p:sp>
        <p:sp>
          <p:nvSpPr>
            <p:cNvPr id="54333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ko-KR" sz="1000"/>
            </a:p>
            <a:p>
              <a:pPr algn="ctr" eaLnBrk="1" hangingPunct="1"/>
              <a:r>
                <a:rPr lang="en-US" altLang="ko-KR" sz="1000"/>
                <a:t>C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  <a:p>
              <a:pPr algn="ctr" eaLnBrk="1" hangingPunct="1"/>
              <a:r>
                <a:rPr lang="en-US" altLang="ko-KR" sz="1000"/>
                <a:t>N</a:t>
              </a:r>
            </a:p>
            <a:p>
              <a:pPr algn="ctr" eaLnBrk="1" hangingPunct="1"/>
              <a:r>
                <a:rPr lang="en-US" altLang="ko-KR" sz="1000"/>
                <a:t>T</a:t>
              </a:r>
            </a:p>
            <a:p>
              <a:pPr algn="ctr" eaLnBrk="1" hangingPunct="1"/>
              <a:r>
                <a:rPr lang="en-US" altLang="ko-KR" sz="1000"/>
                <a:t>R</a:t>
              </a:r>
            </a:p>
            <a:p>
              <a:pPr algn="ctr" eaLnBrk="1" hangingPunct="1"/>
              <a:r>
                <a:rPr lang="en-US" altLang="ko-KR" sz="1000"/>
                <a:t>O</a:t>
              </a:r>
            </a:p>
            <a:p>
              <a:pPr algn="ctr" eaLnBrk="1" hangingPunct="1"/>
              <a:r>
                <a:rPr lang="en-US" altLang="ko-KR" sz="1000"/>
                <a:t>L</a:t>
              </a:r>
            </a:p>
          </p:txBody>
        </p:sp>
        <p:sp>
          <p:nvSpPr>
            <p:cNvPr id="54334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35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36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37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38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39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40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341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1</a:t>
              </a:r>
            </a:p>
          </p:txBody>
        </p:sp>
        <p:sp>
          <p:nvSpPr>
            <p:cNvPr id="54342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2</a:t>
              </a:r>
            </a:p>
          </p:txBody>
        </p:sp>
        <p:sp>
          <p:nvSpPr>
            <p:cNvPr id="54343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3</a:t>
              </a:r>
            </a:p>
          </p:txBody>
        </p:sp>
        <p:sp>
          <p:nvSpPr>
            <p:cNvPr id="54344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4</a:t>
              </a:r>
            </a:p>
          </p:txBody>
        </p:sp>
        <p:sp>
          <p:nvSpPr>
            <p:cNvPr id="54345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5</a:t>
              </a:r>
            </a:p>
          </p:txBody>
        </p:sp>
        <p:sp>
          <p:nvSpPr>
            <p:cNvPr id="54346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6</a:t>
              </a:r>
            </a:p>
          </p:txBody>
        </p:sp>
        <p:sp>
          <p:nvSpPr>
            <p:cNvPr id="54347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7</a:t>
              </a:r>
            </a:p>
          </p:txBody>
        </p:sp>
        <p:sp>
          <p:nvSpPr>
            <p:cNvPr id="54348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8</a:t>
              </a:r>
            </a:p>
          </p:txBody>
        </p:sp>
        <p:sp>
          <p:nvSpPr>
            <p:cNvPr id="54349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000"/>
                <a:t>9</a:t>
              </a:r>
            </a:p>
          </p:txBody>
        </p:sp>
        <p:sp>
          <p:nvSpPr>
            <p:cNvPr id="54350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54315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54317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54319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20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4316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ko-KR" alt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frequency division multiplexing:</a:t>
            </a:r>
            <a:r>
              <a:rPr lang="en-US" altLang="ko-KR">
                <a:latin typeface="Gill Sans MT" panose="020B0502020104020203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ko-KR">
                <a:latin typeface="Gill Sans MT" panose="020B0502020104020203" pitchFamily="34" charset="0"/>
              </a:rPr>
              <a:t>in different frequency bands</a:t>
            </a:r>
          </a:p>
        </p:txBody>
      </p:sp>
      <p:pic>
        <p:nvPicPr>
          <p:cNvPr id="54310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311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54313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14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43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E0AC1F2D-771C-4995-8F9A-B04685EB2C08}" type="slidenum">
              <a:rPr lang="en-US" altLang="ko-KR" sz="1200">
                <a:latin typeface="Tahoma" panose="020B0604030504040204" pitchFamily="34" charset="0"/>
              </a:rPr>
              <a:pPr/>
              <a:t>15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55474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frequencies over </a:t>
              </a:r>
              <a:r>
                <a:rPr lang="en-US" altLang="ko-KR" sz="1600" i="1">
                  <a:solidFill>
                    <a:srgbClr val="CC0000"/>
                  </a:solidFill>
                </a:rPr>
                <a:t>shared </a:t>
              </a:r>
              <a:r>
                <a:rPr lang="en-US" altLang="ko-KR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distribution network</a:t>
              </a:r>
            </a:p>
          </p:txBody>
        </p:sp>
        <p:sp>
          <p:nvSpPr>
            <p:cNvPr id="55475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5299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5300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5301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ko-KR" sz="1400"/>
              <a:t>modem</a:t>
            </a:r>
          </a:p>
        </p:txBody>
      </p:sp>
      <p:sp>
        <p:nvSpPr>
          <p:cNvPr id="55302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400"/>
              <a:t>splitter</a:t>
            </a:r>
          </a:p>
        </p:txBody>
      </p:sp>
      <p:grpSp>
        <p:nvGrpSpPr>
          <p:cNvPr id="55303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55468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5469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5470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5471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5472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5473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5304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5305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55306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7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5308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309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55452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5453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5454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5456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462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63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64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65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66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67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5457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458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59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60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5461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310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55436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5437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5438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5440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446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47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48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49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50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51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5441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442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43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44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5445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311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55420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5421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5422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2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5424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430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31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32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33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34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35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5425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426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27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28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5429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312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55404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5405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5406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0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5408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414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15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16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17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18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19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5409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410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411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412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5413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5313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5314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55388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5389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5390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39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grpSp>
            <p:nvGrpSpPr>
              <p:cNvPr id="55392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398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399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00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01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02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55403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55393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394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5395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396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5397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5315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55316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17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18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19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0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1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5322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1600"/>
              <a:t>cable headend</a:t>
            </a:r>
          </a:p>
        </p:txBody>
      </p:sp>
      <p:sp>
        <p:nvSpPr>
          <p:cNvPr id="55323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324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325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6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7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8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29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/>
              <a:t>CMTS</a:t>
            </a:r>
          </a:p>
        </p:txBody>
      </p:sp>
      <p:sp>
        <p:nvSpPr>
          <p:cNvPr id="55330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55331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55343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45855 w 765"/>
                <a:gd name="T1" fmla="*/ 931 h 459"/>
                <a:gd name="T2" fmla="*/ 99268 w 765"/>
                <a:gd name="T3" fmla="*/ 6562 h 459"/>
                <a:gd name="T4" fmla="*/ 32950 w 765"/>
                <a:gd name="T5" fmla="*/ 9426 h 459"/>
                <a:gd name="T6" fmla="*/ 4821 w 765"/>
                <a:gd name="T7" fmla="*/ 31576 h 459"/>
                <a:gd name="T8" fmla="*/ 61950 w 765"/>
                <a:gd name="T9" fmla="*/ 41713 h 459"/>
                <a:gd name="T10" fmla="*/ 119240 w 765"/>
                <a:gd name="T11" fmla="*/ 40071 h 459"/>
                <a:gd name="T12" fmla="*/ 201010 w 765"/>
                <a:gd name="T13" fmla="*/ 41713 h 459"/>
                <a:gd name="T14" fmla="*/ 240274 w 765"/>
                <a:gd name="T15" fmla="*/ 40797 h 459"/>
                <a:gd name="T16" fmla="*/ 258901 w 765"/>
                <a:gd name="T17" fmla="*/ 34980 h 459"/>
                <a:gd name="T18" fmla="*/ 258196 w 765"/>
                <a:gd name="T19" fmla="*/ 14847 h 459"/>
                <a:gd name="T20" fmla="*/ 227858 w 765"/>
                <a:gd name="T21" fmla="*/ 3221 h 459"/>
                <a:gd name="T22" fmla="*/ 145855 w 765"/>
                <a:gd name="T23" fmla="*/ 93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4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5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6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7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8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9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5350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5538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8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8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5383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5386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387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384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385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5351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5537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7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7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5375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5378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379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376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377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5352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5536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6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6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5367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5370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371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368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369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5353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5535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5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5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5359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5362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363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360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361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5354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55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/>
                <a:t>ISP</a:t>
              </a:r>
            </a:p>
          </p:txBody>
        </p:sp>
      </p:grpSp>
      <p:sp>
        <p:nvSpPr>
          <p:cNvPr id="55332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55341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342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 i="1"/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HFC: hybrid fiber coax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asymmetric: up to 30Mbps downstream transmission rate, 2 Mbps upstream transmission rate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network </a:t>
            </a:r>
            <a:r>
              <a:rPr lang="en-US" altLang="ko-KR">
                <a:latin typeface="Gill Sans MT" panose="020B0502020104020203" pitchFamily="34" charset="0"/>
              </a:rPr>
              <a:t>of cable, fiber attaches homes to ISP router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homes </a:t>
            </a: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share access network</a:t>
            </a:r>
            <a:r>
              <a:rPr lang="en-US" altLang="ko-KR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ko-KR">
                <a:latin typeface="Gill Sans MT" panose="020B0502020104020203" pitchFamily="34" charset="0"/>
              </a:rPr>
              <a:t>to cable headend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unlike DSL, which has dedicated access to central office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None/>
            </a:pPr>
            <a:endParaRPr lang="en-US" altLang="ko-KR" sz="2000">
              <a:latin typeface="Gill Sans MT" panose="020B0502020104020203" pitchFamily="34" charset="0"/>
            </a:endParaRPr>
          </a:p>
        </p:txBody>
      </p:sp>
      <p:sp>
        <p:nvSpPr>
          <p:cNvPr id="55335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net: cable network</a:t>
            </a:r>
          </a:p>
        </p:txBody>
      </p:sp>
      <p:pic>
        <p:nvPicPr>
          <p:cNvPr id="55336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337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55339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40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53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0E33E132-C722-429C-85F3-5D81C5E8EBFF}" type="slidenum">
              <a:rPr lang="en-US" altLang="ko-KR" sz="1200">
                <a:latin typeface="Tahoma" panose="020B0604030504040204" pitchFamily="34" charset="0"/>
              </a:rPr>
              <a:pPr/>
              <a:t>16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6322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net: home network</a:t>
            </a:r>
          </a:p>
        </p:txBody>
      </p:sp>
      <p:pic>
        <p:nvPicPr>
          <p:cNvPr id="56323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/>
              <a:t>to/from headend or central office</a:t>
            </a:r>
          </a:p>
        </p:txBody>
      </p:sp>
      <p:sp>
        <p:nvSpPr>
          <p:cNvPr id="56326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56327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56394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56397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6398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6399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6400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6401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6402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6395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96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6328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5638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638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638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6389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6392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93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6390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91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6329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6330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56384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85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31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56382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800"/>
                <a:t>cable or DSL modem</a:t>
              </a:r>
            </a:p>
          </p:txBody>
        </p:sp>
        <p:sp>
          <p:nvSpPr>
            <p:cNvPr id="56383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56380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800"/>
                <a:t>router, firewall, NAT</a:t>
              </a:r>
            </a:p>
          </p:txBody>
        </p:sp>
        <p:sp>
          <p:nvSpPr>
            <p:cNvPr id="56381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56378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79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800"/>
                <a:t>wired Ethernet (100 Mbps)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56376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77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ko-KR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ko-KR" sz="1800"/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ko-KR" sz="2000"/>
              <a:t>wireless</a:t>
            </a:r>
          </a:p>
          <a:p>
            <a:pPr algn="r"/>
            <a:r>
              <a:rPr lang="en-US" altLang="ko-KR" sz="2000"/>
              <a:t>devices</a:t>
            </a:r>
          </a:p>
        </p:txBody>
      </p:sp>
      <p:grpSp>
        <p:nvGrpSpPr>
          <p:cNvPr id="56337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56374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75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38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56372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ko-KR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ko-KR" sz="1600"/>
                <a:t>in single box</a:t>
              </a:r>
            </a:p>
          </p:txBody>
        </p:sp>
        <p:sp>
          <p:nvSpPr>
            <p:cNvPr id="56373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6341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56349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0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51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6352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53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54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55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56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57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58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6359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6366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67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68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69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70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371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6360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61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62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63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64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365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6342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56347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48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6343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56345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46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6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1D4D9A56-495B-4C3E-8C41-C56A24C9ECB3}" type="slidenum">
              <a:rPr lang="en-US" altLang="ko-KR" sz="1200">
                <a:latin typeface="Tahoma" panose="020B0604030504040204" pitchFamily="34" charset="0"/>
              </a:rPr>
              <a:pPr/>
              <a:t>17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8370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eaLnBrk="1" hangingPunct="1"/>
            <a:r>
              <a:rPr lang="en-US" altLang="ko-KR" sz="2400" smtClean="0"/>
              <a:t>typically used in companies, universities, etc</a:t>
            </a:r>
          </a:p>
          <a:p>
            <a:pPr marL="342900" lvl="1" indent="-342900" eaLnBrk="1" hangingPunct="1">
              <a:buSzPct val="65000"/>
              <a:buFont typeface="Wingdings" panose="05000000000000000000" pitchFamily="2" charset="2"/>
              <a:buChar char="v"/>
            </a:pPr>
            <a:r>
              <a:rPr lang="en-US" altLang="ko-KR" smtClean="0">
                <a:ea typeface="굴림" panose="020B0600000101010101" pitchFamily="50" charset="-127"/>
              </a:rPr>
              <a:t>10 Mbps, 100Mbps, 1Gbps, 10Gbps transmission rates</a:t>
            </a:r>
          </a:p>
          <a:p>
            <a:pPr marL="342900" lvl="1" indent="-342900" eaLnBrk="1" hangingPunct="1">
              <a:buSzPct val="65000"/>
              <a:buFont typeface="Wingdings" panose="05000000000000000000" pitchFamily="2" charset="2"/>
              <a:buChar char="v"/>
            </a:pPr>
            <a:r>
              <a:rPr lang="en-US" altLang="ko-KR" smtClean="0">
                <a:ea typeface="굴림" panose="020B0600000101010101" pitchFamily="50" charset="-127"/>
              </a:rPr>
              <a:t>today, end systems typically connect into Ethernet switch</a:t>
            </a:r>
          </a:p>
          <a:p>
            <a:pPr eaLnBrk="1" hangingPunct="1"/>
            <a:endParaRPr lang="en-US" altLang="ko-KR" sz="2400" smtClean="0"/>
          </a:p>
        </p:txBody>
      </p:sp>
      <p:sp>
        <p:nvSpPr>
          <p:cNvPr id="58372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3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4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8375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58563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564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565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66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8567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8376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7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8378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58561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62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379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58538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39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40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8541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42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43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44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45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46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47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548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8555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56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57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58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59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60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8549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50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51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52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53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54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8380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58515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16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17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8518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19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0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1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2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3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4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525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8532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33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34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35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36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37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8526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7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8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29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30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31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8381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58492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93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94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8495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96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97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98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99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0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1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502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8509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10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11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12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13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514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8503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4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5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6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7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508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8382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584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84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84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8487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8490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491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8488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89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8383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84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85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8386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58452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53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54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55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56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57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482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83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58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59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480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81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60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61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62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478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79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63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464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8476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77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65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66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67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68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69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70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71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72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73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58474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75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58387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88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switch</a:t>
            </a:r>
          </a:p>
        </p:txBody>
      </p:sp>
      <p:sp>
        <p:nvSpPr>
          <p:cNvPr id="58389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90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web servers</a:t>
            </a:r>
          </a:p>
        </p:txBody>
      </p:sp>
      <p:sp>
        <p:nvSpPr>
          <p:cNvPr id="58391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/>
              <a:t>institutional router</a:t>
            </a:r>
          </a:p>
        </p:txBody>
      </p:sp>
      <p:sp>
        <p:nvSpPr>
          <p:cNvPr id="58392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93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94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95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96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ko-KR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ko-KR" sz="2000"/>
          </a:p>
        </p:txBody>
      </p:sp>
      <p:grpSp>
        <p:nvGrpSpPr>
          <p:cNvPr id="58397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58447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48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49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50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58451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8398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8399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58415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16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17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18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19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20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445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46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21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22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443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44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23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24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58425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441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42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26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427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8439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58440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58428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29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30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31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32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433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34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35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36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58437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8438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58400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8401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402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58413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14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8403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58411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12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8404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58409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10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58405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58407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408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584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188AD54-A4A4-4546-B196-02727CC6DFC8}" type="slidenum">
              <a:rPr lang="en-US" altLang="ko-KR" sz="1200">
                <a:latin typeface="Tahoma" panose="020B0604030504040204" pitchFamily="34" charset="0"/>
              </a:rPr>
              <a:pPr/>
              <a:t>18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Wireless access networks</a:t>
            </a:r>
            <a:endParaRPr lang="en-US" altLang="ko-KR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shared </a:t>
            </a:r>
            <a:r>
              <a:rPr lang="en-US" altLang="ko-KR" sz="2400" i="1" smtClean="0"/>
              <a:t>wireless</a:t>
            </a:r>
            <a:r>
              <a:rPr lang="en-US" altLang="ko-KR" sz="2400" smtClean="0"/>
              <a:t> access network connects end system to router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via base station aka </a:t>
            </a:r>
            <a:r>
              <a:rPr lang="ja-JP" altLang="en-US" sz="2000" smtClean="0">
                <a:ea typeface="MS PGothic" panose="020B0600070205080204" pitchFamily="34" charset="-128"/>
              </a:rPr>
              <a:t>“</a:t>
            </a:r>
            <a:r>
              <a:rPr lang="en-US" altLang="ja-JP" sz="2000" smtClean="0">
                <a:ea typeface="MS PGothic" panose="020B0600070205080204" pitchFamily="34" charset="-128"/>
              </a:rPr>
              <a:t>access point</a:t>
            </a:r>
            <a:r>
              <a:rPr lang="ja-JP" altLang="en-US" sz="2000" smtClean="0">
                <a:ea typeface="MS PGothic" panose="020B0600070205080204" pitchFamily="34" charset="-128"/>
              </a:rPr>
              <a:t>”</a:t>
            </a:r>
            <a:endParaRPr lang="en-US" altLang="ko-KR" sz="2000" smtClean="0">
              <a:ea typeface="굴림" panose="020B0600000101010101" pitchFamily="50" charset="-127"/>
            </a:endParaRPr>
          </a:p>
        </p:txBody>
      </p:sp>
      <p:pic>
        <p:nvPicPr>
          <p:cNvPr id="59396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within building (100 ft)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802.11b/g (WiFi): 11, 54 Mbps transmission rate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ko-KR">
              <a:latin typeface="Gill Sans MT" panose="020B0502020104020203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CC0000"/>
                </a:solidFill>
                <a:latin typeface="Gill Sans MT" panose="020B0502020104020203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provided by telco (cellular) operator,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3G, 4G:  LTE</a:t>
            </a:r>
          </a:p>
        </p:txBody>
      </p:sp>
      <p:grpSp>
        <p:nvGrpSpPr>
          <p:cNvPr id="59399" name="Group 85"/>
          <p:cNvGrpSpPr>
            <a:grpSpLocks/>
          </p:cNvGrpSpPr>
          <p:nvPr/>
        </p:nvGrpSpPr>
        <p:grpSpPr bwMode="auto">
          <a:xfrm>
            <a:off x="958850" y="3536950"/>
            <a:ext cx="2487613" cy="1562100"/>
            <a:chOff x="2889" y="1631"/>
            <a:chExt cx="980" cy="743"/>
          </a:xfrm>
        </p:grpSpPr>
        <p:sp>
          <p:nvSpPr>
            <p:cNvPr id="5950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5950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00CCFF"/>
                </a:solidFill>
              </a:endParaRPr>
            </a:p>
          </p:txBody>
        </p:sp>
      </p:grpSp>
      <p:sp>
        <p:nvSpPr>
          <p:cNvPr id="59400" name="Line 110"/>
          <p:cNvSpPr>
            <a:spLocks noChangeShapeType="1"/>
          </p:cNvSpPr>
          <p:nvPr/>
        </p:nvSpPr>
        <p:spPr bwMode="auto">
          <a:xfrm>
            <a:off x="2603500" y="49418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401" name="Line 116"/>
          <p:cNvSpPr>
            <a:spLocks noChangeShapeType="1"/>
          </p:cNvSpPr>
          <p:nvPr/>
        </p:nvSpPr>
        <p:spPr bwMode="auto">
          <a:xfrm flipV="1">
            <a:off x="2003425" y="48069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59402" name="Group 228"/>
          <p:cNvGrpSpPr>
            <a:grpSpLocks/>
          </p:cNvGrpSpPr>
          <p:nvPr/>
        </p:nvGrpSpPr>
        <p:grpSpPr bwMode="auto">
          <a:xfrm>
            <a:off x="2279650" y="4649788"/>
            <a:ext cx="666750" cy="284162"/>
            <a:chOff x="4650" y="1129"/>
            <a:chExt cx="246" cy="95"/>
          </a:xfrm>
        </p:grpSpPr>
        <p:sp>
          <p:nvSpPr>
            <p:cNvPr id="5949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949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5949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5949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949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50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949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9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403" name="Group 246"/>
          <p:cNvGrpSpPr>
            <a:grpSpLocks/>
          </p:cNvGrpSpPr>
          <p:nvPr/>
        </p:nvGrpSpPr>
        <p:grpSpPr bwMode="auto">
          <a:xfrm>
            <a:off x="1527175" y="4416425"/>
            <a:ext cx="863600" cy="588963"/>
            <a:chOff x="2967" y="478"/>
            <a:chExt cx="788" cy="625"/>
          </a:xfrm>
        </p:grpSpPr>
        <p:pic>
          <p:nvPicPr>
            <p:cNvPr id="5949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9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404" name="Group 390"/>
          <p:cNvGrpSpPr>
            <a:grpSpLocks/>
          </p:cNvGrpSpPr>
          <p:nvPr/>
        </p:nvGrpSpPr>
        <p:grpSpPr bwMode="auto">
          <a:xfrm>
            <a:off x="1441450" y="3648075"/>
            <a:ext cx="757238" cy="682625"/>
            <a:chOff x="877" y="1008"/>
            <a:chExt cx="2747" cy="2591"/>
          </a:xfrm>
        </p:grpSpPr>
        <p:pic>
          <p:nvPicPr>
            <p:cNvPr id="59468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69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7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4 w 2982"/>
                <a:gd name="T1" fmla="*/ 0 h 2442"/>
                <a:gd name="T2" fmla="*/ 0 w 2982"/>
                <a:gd name="T3" fmla="*/ 4 h 2442"/>
                <a:gd name="T4" fmla="*/ 16 w 2982"/>
                <a:gd name="T5" fmla="*/ 5 h 2442"/>
                <a:gd name="T6" fmla="*/ 20 w 2982"/>
                <a:gd name="T7" fmla="*/ 1 h 2442"/>
                <a:gd name="T8" fmla="*/ 4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9471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7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7 w 2528"/>
                <a:gd name="T3" fmla="*/ 1 h 455"/>
                <a:gd name="T4" fmla="*/ 16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7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4 w 702"/>
                <a:gd name="T1" fmla="*/ 0 h 1893"/>
                <a:gd name="T2" fmla="*/ 0 w 702"/>
                <a:gd name="T3" fmla="*/ 4 h 1893"/>
                <a:gd name="T4" fmla="*/ 1 w 702"/>
                <a:gd name="T5" fmla="*/ 4 h 1893"/>
                <a:gd name="T6" fmla="*/ 5 w 702"/>
                <a:gd name="T7" fmla="*/ 1 h 1893"/>
                <a:gd name="T8" fmla="*/ 4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7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5 w 756"/>
                <a:gd name="T1" fmla="*/ 0 h 2184"/>
                <a:gd name="T2" fmla="*/ 1 w 756"/>
                <a:gd name="T3" fmla="*/ 5 h 2184"/>
                <a:gd name="T4" fmla="*/ 0 w 756"/>
                <a:gd name="T5" fmla="*/ 5 h 2184"/>
                <a:gd name="T6" fmla="*/ 4 w 756"/>
                <a:gd name="T7" fmla="*/ 1 h 2184"/>
                <a:gd name="T8" fmla="*/ 5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7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6 w 2773"/>
                <a:gd name="T5" fmla="*/ 2 h 738"/>
                <a:gd name="T6" fmla="*/ 16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7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2 w 637"/>
                <a:gd name="T1" fmla="*/ 0 h 1659"/>
                <a:gd name="T2" fmla="*/ 12 w 637"/>
                <a:gd name="T3" fmla="*/ 0 h 1659"/>
                <a:gd name="T4" fmla="*/ 1 w 637"/>
                <a:gd name="T5" fmla="*/ 59 h 1659"/>
                <a:gd name="T6" fmla="*/ 0 w 637"/>
                <a:gd name="T7" fmla="*/ 57 h 1659"/>
                <a:gd name="T8" fmla="*/ 1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7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2 h 550"/>
                <a:gd name="T4" fmla="*/ 42 w 2216"/>
                <a:gd name="T5" fmla="*/ 20 h 550"/>
                <a:gd name="T6" fmla="*/ 42 w 2216"/>
                <a:gd name="T7" fmla="*/ 1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947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948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8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8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8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8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9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947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0 h 792"/>
                <a:gd name="T2" fmla="*/ 9 w 990"/>
                <a:gd name="T3" fmla="*/ 0 h 792"/>
                <a:gd name="T4" fmla="*/ 9 w 990"/>
                <a:gd name="T5" fmla="*/ 1 h 792"/>
                <a:gd name="T6" fmla="*/ 0 w 990"/>
                <a:gd name="T7" fmla="*/ 10 h 792"/>
                <a:gd name="T8" fmla="*/ 1 w 990"/>
                <a:gd name="T9" fmla="*/ 1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8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2 w 2532"/>
                <a:gd name="T5" fmla="*/ 9 h 723"/>
                <a:gd name="T6" fmla="*/ 22 w 2532"/>
                <a:gd name="T7" fmla="*/ 10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8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2 h 147"/>
                <a:gd name="T4" fmla="*/ 0 w 26"/>
                <a:gd name="T5" fmla="*/ 2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8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0 w 1176"/>
                <a:gd name="T1" fmla="*/ 0 h 606"/>
                <a:gd name="T2" fmla="*/ 0 w 1176"/>
                <a:gd name="T3" fmla="*/ 8 h 606"/>
                <a:gd name="T4" fmla="*/ 1 w 1176"/>
                <a:gd name="T5" fmla="*/ 8 h 606"/>
                <a:gd name="T6" fmla="*/ 10 w 1176"/>
                <a:gd name="T7" fmla="*/ 1 h 606"/>
                <a:gd name="T8" fmla="*/ 1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8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2 w 2532"/>
                <a:gd name="T5" fmla="*/ 6 h 723"/>
                <a:gd name="T6" fmla="*/ 12 w 2532"/>
                <a:gd name="T7" fmla="*/ 6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8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 h 723"/>
                <a:gd name="T6" fmla="*/ 0 w 2532"/>
                <a:gd name="T7" fmla="*/ 9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405" name="Group 445"/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59409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116 w 1036"/>
                <a:gd name="T1" fmla="*/ 11 h 675"/>
                <a:gd name="T2" fmla="*/ 673 w 1036"/>
                <a:gd name="T3" fmla="*/ 53 h 675"/>
                <a:gd name="T4" fmla="*/ 356 w 1036"/>
                <a:gd name="T5" fmla="*/ 129 h 675"/>
                <a:gd name="T6" fmla="*/ 264 w 1036"/>
                <a:gd name="T7" fmla="*/ 229 h 675"/>
                <a:gd name="T8" fmla="*/ 37 w 1036"/>
                <a:gd name="T9" fmla="*/ 297 h 675"/>
                <a:gd name="T10" fmla="*/ 29 w 1036"/>
                <a:gd name="T11" fmla="*/ 459 h 675"/>
                <a:gd name="T12" fmla="*/ 227 w 1036"/>
                <a:gd name="T13" fmla="*/ 489 h 675"/>
                <a:gd name="T14" fmla="*/ 792 w 1036"/>
                <a:gd name="T15" fmla="*/ 489 h 675"/>
                <a:gd name="T16" fmla="*/ 1030 w 1036"/>
                <a:gd name="T17" fmla="*/ 555 h 675"/>
                <a:gd name="T18" fmla="*/ 1296 w 1036"/>
                <a:gd name="T19" fmla="*/ 657 h 675"/>
                <a:gd name="T20" fmla="*/ 1499 w 1036"/>
                <a:gd name="T21" fmla="*/ 661 h 675"/>
                <a:gd name="T22" fmla="*/ 1640 w 1036"/>
                <a:gd name="T23" fmla="*/ 603 h 675"/>
                <a:gd name="T24" fmla="*/ 1711 w 1036"/>
                <a:gd name="T25" fmla="*/ 445 h 675"/>
                <a:gd name="T26" fmla="*/ 1755 w 1036"/>
                <a:gd name="T27" fmla="*/ 291 h 675"/>
                <a:gd name="T28" fmla="*/ 1760 w 1036"/>
                <a:gd name="T29" fmla="*/ 107 h 675"/>
                <a:gd name="T30" fmla="*/ 1610 w 1036"/>
                <a:gd name="T31" fmla="*/ 17 h 675"/>
                <a:gd name="T32" fmla="*/ 1337 w 1036"/>
                <a:gd name="T33" fmla="*/ 3 h 675"/>
                <a:gd name="T34" fmla="*/ 1116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410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59411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412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59466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467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413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59448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945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5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5946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59449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50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59414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59425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426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27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59428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29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0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1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2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3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4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9435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9442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43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44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45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46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47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436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7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8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39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40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41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59415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594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9420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9423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424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421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422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9416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9406" name="Text Box 446"/>
          <p:cNvSpPr txBox="1">
            <a:spLocks noChangeArrowheads="1"/>
          </p:cNvSpPr>
          <p:nvPr/>
        </p:nvSpPr>
        <p:spPr bwMode="auto">
          <a:xfrm>
            <a:off x="2044700" y="51863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 i="1"/>
              <a:t>to Internet</a:t>
            </a:r>
          </a:p>
        </p:txBody>
      </p:sp>
      <p:sp>
        <p:nvSpPr>
          <p:cNvPr id="59407" name="Text Box 447"/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 i="1"/>
              <a:t>to Internet</a:t>
            </a:r>
          </a:p>
        </p:txBody>
      </p:sp>
      <p:sp>
        <p:nvSpPr>
          <p:cNvPr id="594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E8CF2AF-EC1D-4F94-A346-8A0243AC8075}" type="slidenum">
              <a:rPr lang="en-US" altLang="ko-KR" sz="1200">
                <a:latin typeface="Tahoma" panose="020B0604030504040204" pitchFamily="34" charset="0"/>
              </a:rPr>
              <a:pPr/>
              <a:t>19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6A72E2F-2D80-4CF1-9DF3-8C2E234563B1}" type="slidenum">
              <a:rPr lang="en-US" altLang="ko-KR" sz="1200">
                <a:latin typeface="Tahoma" panose="020B0604030504040204" pitchFamily="34" charset="0"/>
              </a:rPr>
              <a:pPr/>
              <a:t>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ko-KR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r>
              <a:rPr lang="en-US" altLang="ko-KR" sz="4800">
                <a:solidFill>
                  <a:srgbClr val="000099"/>
                </a:solidFill>
                <a:latin typeface="Gill Sans MT" panose="020B0502020104020203" pitchFamily="34" charset="0"/>
              </a:rPr>
              <a:t/>
            </a:r>
            <a:br>
              <a:rPr lang="en-US" altLang="ko-KR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ko-KR" sz="4400">
                <a:solidFill>
                  <a:srgbClr val="000099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ko-KR" sz="2800" i="1">
                <a:solidFill>
                  <a:srgbClr val="008000"/>
                </a:solidFill>
                <a:latin typeface="Gill Sans MT" panose="020B0502020104020203" pitchFamily="34" charset="0"/>
              </a:rPr>
              <a:t>Computer Networking: A Top Down Approach </a:t>
            </a:r>
            <a:r>
              <a:rPr lang="en-US" altLang="ko-KR" sz="2800">
                <a:solidFill>
                  <a:srgbClr val="008000"/>
                </a:solidFill>
                <a:latin typeface="Gill Sans MT" panose="020B0502020104020203" pitchFamily="34" charset="0"/>
              </a:rPr>
              <a:t/>
            </a:r>
            <a:br>
              <a:rPr lang="en-US" altLang="ko-KR" sz="2800">
                <a:solidFill>
                  <a:srgbClr val="008000"/>
                </a:solidFill>
                <a:latin typeface="Gill Sans MT" panose="020B0502020104020203" pitchFamily="34" charset="0"/>
              </a:rPr>
            </a:br>
            <a: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  <a:t>6</a:t>
            </a:r>
            <a:r>
              <a:rPr lang="en-US" altLang="ko-KR" sz="2000" baseline="30000">
                <a:solidFill>
                  <a:srgbClr val="008000"/>
                </a:solidFill>
                <a:latin typeface="Gill Sans MT" panose="020B0502020104020203" pitchFamily="34" charset="0"/>
              </a:rPr>
              <a:t>th</a:t>
            </a:r>
            <a: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  <a:t> edition </a:t>
            </a:r>
            <a:b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</a:br>
            <a: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  <a:t>Jim Kurose, Keith Ross</a:t>
            </a:r>
            <a:b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</a:br>
            <a: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  <a:t>Addison-Wesley</a:t>
            </a:r>
            <a:b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</a:br>
            <a:r>
              <a:rPr lang="en-US" altLang="ko-KR" sz="2000">
                <a:solidFill>
                  <a:srgbClr val="008000"/>
                </a:solidFill>
                <a:latin typeface="Gill Sans MT" panose="020B0502020104020203" pitchFamily="34" charset="0"/>
              </a:rPr>
              <a:t>March 2012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/>
              <a:t>A note on the use of these ppt slides:</a:t>
            </a:r>
          </a:p>
          <a:p>
            <a:r>
              <a:rPr lang="en-US" altLang="ko-KR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</a:t>
            </a:r>
            <a:r>
              <a:rPr lang="ja-JP" altLang="en-US" sz="1200"/>
              <a:t>’</a:t>
            </a:r>
            <a:r>
              <a:rPr lang="en-US" altLang="ja-JP" sz="1200"/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ko-KR" sz="1400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ko-KR" sz="1400">
              <a:latin typeface="Gill Sans MT" panose="020B0502020104020203" pitchFamily="34" charset="0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sz="120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ko-KR" sz="120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ko-KR" sz="1200"/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ko-KR" sz="1200"/>
          </a:p>
          <a:p>
            <a:pPr>
              <a:lnSpc>
                <a:spcPct val="85000"/>
              </a:lnSpc>
            </a:pPr>
            <a:r>
              <a:rPr lang="en-US" altLang="ko-KR" sz="1200"/>
              <a:t>     All material copyright 1996-2012</a:t>
            </a:r>
          </a:p>
          <a:p>
            <a:pPr>
              <a:lnSpc>
                <a:spcPct val="85000"/>
              </a:lnSpc>
            </a:pPr>
            <a:r>
              <a:rPr lang="en-US" altLang="ko-KR" sz="1200"/>
              <a:t>     J.F Kurose and K.W. Ross, All Rights Reserved</a:t>
            </a:r>
          </a:p>
        </p:txBody>
      </p:sp>
      <p:pic>
        <p:nvPicPr>
          <p:cNvPr id="2970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" descr="6e_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1442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Host: sends </a:t>
            </a:r>
            <a:r>
              <a:rPr lang="en-US" altLang="ko-KR" sz="4000" i="1" smtClean="0"/>
              <a:t>packets</a:t>
            </a:r>
            <a:r>
              <a:rPr lang="en-US" altLang="ko-KR" sz="4000" smtClean="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>
                <a:ea typeface="+mn-ea"/>
              </a:rPr>
              <a:t>host sending function:</a:t>
            </a:r>
          </a:p>
          <a:p>
            <a:pPr eaLnBrk="1" hangingPunct="1">
              <a:defRPr/>
            </a:pPr>
            <a:r>
              <a:rPr lang="en-US" sz="2400" dirty="0" smtClean="0">
                <a:ea typeface="+mn-ea"/>
              </a:rPr>
              <a:t>takes application message</a:t>
            </a:r>
          </a:p>
          <a:p>
            <a:pPr eaLnBrk="1" hangingPunct="1">
              <a:defRPr/>
            </a:pPr>
            <a:r>
              <a:rPr lang="en-US" sz="2400" dirty="0" smtClean="0">
                <a:ea typeface="+mn-ea"/>
              </a:rPr>
              <a:t>breaks into smaller chunks, known as </a:t>
            </a:r>
            <a:r>
              <a:rPr lang="en-US" sz="2400" i="1" dirty="0" smtClean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 smtClean="0">
                <a:ea typeface="+mn-ea"/>
              </a:rPr>
              <a:t>, of length </a:t>
            </a:r>
            <a:r>
              <a:rPr lang="en-US" sz="2400" i="1" dirty="0" smtClean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 smtClean="0">
                <a:ea typeface="+mn-ea"/>
              </a:rPr>
              <a:t> bits</a:t>
            </a:r>
          </a:p>
          <a:p>
            <a:pPr eaLnBrk="1" hangingPunct="1">
              <a:defRPr/>
            </a:pPr>
            <a:r>
              <a:rPr lang="en-US" sz="2400" dirty="0" smtClean="0">
                <a:ea typeface="+mn-ea"/>
              </a:rPr>
              <a:t>transmits packet into access network at </a:t>
            </a:r>
            <a:r>
              <a:rPr lang="en-US" sz="2400" i="1" dirty="0" smtClean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lvl="1" eaLnBrk="1" hangingPunct="1">
              <a:defRPr/>
            </a:pPr>
            <a:r>
              <a:rPr lang="en-US" dirty="0" smtClean="0"/>
              <a:t>link transmission rate, aka link </a:t>
            </a:r>
            <a:r>
              <a:rPr lang="en-US" i="1" dirty="0" smtClean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61444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61445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6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6147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6147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6147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47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6147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61447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 i="1"/>
              <a:t>R: </a:t>
            </a:r>
            <a:r>
              <a:rPr lang="en-US" altLang="ko-KR" sz="1800"/>
              <a:t>link transmission rate</a:t>
            </a:r>
          </a:p>
        </p:txBody>
      </p:sp>
      <p:grpSp>
        <p:nvGrpSpPr>
          <p:cNvPr id="61448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1449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/>
              <a:t>host</a:t>
            </a:r>
          </a:p>
        </p:txBody>
      </p:sp>
      <p:grpSp>
        <p:nvGrpSpPr>
          <p:cNvPr id="61450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6146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61451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61464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1452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1</a:t>
            </a:r>
          </a:p>
        </p:txBody>
      </p:sp>
      <p:sp>
        <p:nvSpPr>
          <p:cNvPr id="61453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2</a:t>
            </a:r>
          </a:p>
        </p:txBody>
      </p:sp>
      <p:cxnSp>
        <p:nvCxnSpPr>
          <p:cNvPr id="61454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55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/>
              <a:t>two packets, </a:t>
            </a:r>
          </a:p>
          <a:p>
            <a:r>
              <a:rPr lang="en-US" altLang="ko-KR" sz="1800" i="1"/>
              <a:t>L</a:t>
            </a:r>
            <a:r>
              <a:rPr lang="en-US" altLang="ko-KR" sz="1800"/>
              <a:t> bits each</a:t>
            </a:r>
          </a:p>
        </p:txBody>
      </p:sp>
      <p:sp>
        <p:nvSpPr>
          <p:cNvPr id="61456" name="TextBox 235"/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ko-KR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ko-KR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ko-KR" sz="1800"/>
              <a:t>delay</a:t>
            </a:r>
          </a:p>
        </p:txBody>
      </p:sp>
      <p:sp>
        <p:nvSpPr>
          <p:cNvPr id="61457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ko-KR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ko-KR" sz="1800"/>
              <a:t>transmit </a:t>
            </a:r>
            <a:r>
              <a:rPr lang="en-US" altLang="ko-KR" sz="1800" i="1"/>
              <a:t>L</a:t>
            </a:r>
            <a:r>
              <a:rPr lang="en-US" altLang="ko-KR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ko-KR" sz="1800"/>
              <a:t>packet into link</a:t>
            </a:r>
          </a:p>
        </p:txBody>
      </p:sp>
      <p:sp>
        <p:nvSpPr>
          <p:cNvPr id="61458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/>
              <a:t>L</a:t>
            </a:r>
            <a:r>
              <a:rPr lang="en-US" altLang="ko-KR"/>
              <a:t> (bits)</a:t>
            </a:r>
          </a:p>
          <a:p>
            <a:r>
              <a:rPr lang="en-US" altLang="ko-KR" i="1"/>
              <a:t>R</a:t>
            </a:r>
            <a:r>
              <a:rPr lang="en-US" altLang="ko-KR"/>
              <a:t> (bits/sec)</a:t>
            </a:r>
          </a:p>
        </p:txBody>
      </p:sp>
      <p:cxnSp>
        <p:nvCxnSpPr>
          <p:cNvPr id="61459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60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/>
              <a:t>=</a:t>
            </a:r>
          </a:p>
        </p:txBody>
      </p:sp>
      <p:sp>
        <p:nvSpPr>
          <p:cNvPr id="61461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/>
              <a:t>=</a:t>
            </a:r>
          </a:p>
        </p:txBody>
      </p:sp>
      <p:sp>
        <p:nvSpPr>
          <p:cNvPr id="61462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614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F407920A-0F76-4EEB-BD64-2878C2DB7276}" type="slidenum">
              <a:rPr lang="en-US" altLang="ko-KR" sz="1200">
                <a:latin typeface="Tahoma" panose="020B0604030504040204" pitchFamily="34" charset="0"/>
              </a:rPr>
              <a:pPr/>
              <a:t>20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246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Physical media</a:t>
            </a:r>
            <a:endParaRPr lang="en-US" altLang="ko-KR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bit:</a:t>
            </a:r>
            <a:r>
              <a:rPr lang="en-US" altLang="ko-KR" sz="2400" smtClean="0">
                <a:solidFill>
                  <a:srgbClr val="FF0000"/>
                </a:solidFill>
              </a:rPr>
              <a:t> </a:t>
            </a:r>
            <a:r>
              <a:rPr lang="en-US" altLang="ko-KR" sz="2400" smtClean="0"/>
              <a:t>propagates between</a:t>
            </a:r>
            <a:br>
              <a:rPr lang="en-US" altLang="ko-KR" sz="2400" smtClean="0"/>
            </a:br>
            <a:r>
              <a:rPr lang="en-US" altLang="ko-KR" sz="2400" smtClean="0"/>
              <a:t>transmitter/receiver pairs</a:t>
            </a:r>
            <a:endParaRPr lang="en-US" altLang="ko-KR" sz="2400" smtClean="0">
              <a:solidFill>
                <a:srgbClr val="FF0000"/>
              </a:solidFill>
            </a:endParaRP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physical link:</a:t>
            </a:r>
            <a:r>
              <a:rPr lang="en-US" altLang="ko-KR" sz="2400" smtClean="0"/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guided media: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unguided media:</a:t>
            </a:r>
            <a:r>
              <a:rPr lang="en-US" altLang="ko-KR" sz="2400" smtClean="0"/>
              <a:t>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 i="1" smtClean="0">
                <a:solidFill>
                  <a:srgbClr val="CC0000"/>
                </a:solidFill>
              </a:rPr>
              <a:t>twisted pair (TP</a:t>
            </a:r>
            <a:r>
              <a:rPr lang="en-US" altLang="ko-KR" sz="2400" i="1" smtClean="0">
                <a:solidFill>
                  <a:srgbClr val="FF0000"/>
                </a:solidFill>
              </a:rPr>
              <a:t>)</a:t>
            </a:r>
            <a:endParaRPr lang="en-US" altLang="ko-KR" sz="2400" i="1" smtClean="0"/>
          </a:p>
          <a:p>
            <a:pPr eaLnBrk="1" hangingPunct="1">
              <a:buSzPct val="75000"/>
            </a:pPr>
            <a:r>
              <a:rPr lang="en-US" altLang="ko-KR" sz="2400" smtClean="0"/>
              <a:t>two insulated copper wires</a:t>
            </a:r>
          </a:p>
          <a:p>
            <a:pPr lvl="1" eaLnBrk="1" hangingPunct="1">
              <a:buSzPct val="75000"/>
            </a:pPr>
            <a:r>
              <a:rPr lang="en-US" altLang="ko-KR" sz="2000" smtClean="0">
                <a:ea typeface="굴림" panose="020B0600000101010101" pitchFamily="50" charset="-127"/>
              </a:rPr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altLang="ko-KR" sz="2000" smtClean="0">
                <a:ea typeface="굴림" panose="020B0600000101010101" pitchFamily="50" charset="-127"/>
              </a:rPr>
              <a:t>Category 6: 10Gbps</a:t>
            </a: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CD781E39-FE76-4FAA-A38D-5F3D26D43FF3}" type="slidenum">
              <a:rPr lang="en-US" altLang="ko-KR" sz="1200">
                <a:latin typeface="Tahoma" panose="020B0604030504040204" pitchFamily="34" charset="0"/>
              </a:rPr>
              <a:pPr/>
              <a:t>21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4514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Physical media: coax, fiber</a:t>
            </a:r>
            <a:endParaRPr lang="en-US" altLang="ko-KR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coaxial cable:</a:t>
            </a:r>
            <a:endParaRPr lang="en-US" altLang="ko-KR" sz="2400" i="1" smtClean="0">
              <a:solidFill>
                <a:srgbClr val="CC0000"/>
              </a:solidFill>
            </a:endParaRPr>
          </a:p>
          <a:p>
            <a:pPr eaLnBrk="1" hangingPunct="1">
              <a:buSzPct val="75000"/>
            </a:pPr>
            <a:r>
              <a:rPr lang="en-US" altLang="ko-KR" sz="2400" smtClean="0"/>
              <a:t>two concentric copper conductors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bidirectional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broadband: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 multiple channels on cable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 HFC</a:t>
            </a:r>
          </a:p>
        </p:txBody>
      </p:sp>
      <p:pic>
        <p:nvPicPr>
          <p:cNvPr id="64518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fiber optic cable:</a:t>
            </a:r>
            <a:endParaRPr lang="en-US" altLang="ko-KR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high-speed point-to-point transmission (e.g.,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s-100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Gpbs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immune to electromagnetic noise</a:t>
            </a:r>
          </a:p>
        </p:txBody>
      </p:sp>
      <p:sp>
        <p:nvSpPr>
          <p:cNvPr id="645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B36E7280-A073-474F-BE54-50BAD717451E}" type="slidenum">
              <a:rPr lang="en-US" altLang="ko-KR" sz="1200">
                <a:latin typeface="Tahoma" panose="020B0604030504040204" pitchFamily="34" charset="0"/>
              </a:rPr>
              <a:pPr/>
              <a:t>22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6562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Physical media: radio</a:t>
            </a:r>
            <a:endParaRPr lang="en-US" altLang="ko-KR" smtClean="0"/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no physical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wire</a:t>
            </a:r>
            <a:r>
              <a:rPr lang="ja-JP" altLang="en-US" sz="2400" smtClean="0"/>
              <a:t>”</a:t>
            </a:r>
            <a:endParaRPr lang="en-US" altLang="ja-JP" sz="2400" smtClean="0"/>
          </a:p>
          <a:p>
            <a:pPr eaLnBrk="1" hangingPunct="1">
              <a:buSzPct val="75000"/>
            </a:pPr>
            <a:r>
              <a:rPr lang="en-US" altLang="ko-KR" sz="2400" smtClean="0"/>
              <a:t>bidirectional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propagation environment effects: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reflection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obstruction by objects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interference</a:t>
            </a: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radio link types:</a:t>
            </a:r>
            <a:endParaRPr lang="en-US" altLang="ko-KR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terrestrial  microwave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e.g. up to 45 Mbps channels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LAN</a:t>
            </a:r>
            <a:r>
              <a:rPr lang="en-US" altLang="ko-KR">
                <a:latin typeface="Gill Sans MT" panose="020B0502020104020203" pitchFamily="34" charset="0"/>
              </a:rPr>
              <a:t> (e.g., WiFi)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11Mbps, 54 Mbps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wide-area</a:t>
            </a:r>
            <a:r>
              <a:rPr lang="en-US" altLang="ko-KR">
                <a:latin typeface="Gill Sans MT" panose="020B0502020104020203" pitchFamily="34" charset="0"/>
              </a:rPr>
              <a:t> (e.g., cellular)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3G cellular: ~ few Mbps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satellite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Kbps to 45Mbps channel (or multiple smaller channels)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270 msec end-end delay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>
                <a:latin typeface="Gill Sans MT" panose="020B0502020104020203" pitchFamily="34" charset="0"/>
              </a:rPr>
              <a:t>geosynchronous versus low altitude</a:t>
            </a:r>
          </a:p>
        </p:txBody>
      </p:sp>
      <p:sp>
        <p:nvSpPr>
          <p:cNvPr id="665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9DC8FE3F-E993-45B1-A890-DF0F4D48333D}" type="slidenum">
              <a:rPr lang="en-US" altLang="ko-KR" sz="1200">
                <a:latin typeface="Tahoma" panose="020B0604030504040204" pitchFamily="34" charset="0"/>
              </a:rPr>
              <a:pPr/>
              <a:t>23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861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400" smtClean="0">
                <a:solidFill>
                  <a:srgbClr val="CC0000"/>
                </a:solidFill>
                <a:latin typeface="Gill Sans MT" panose="020B0502020104020203" pitchFamily="34" charset="0"/>
                <a:ea typeface="굴림" panose="020B0600000101010101" pitchFamily="50" charset="-127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686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CBCC856-4335-4ED6-AA06-F2CFD34F8984}" type="slidenum">
              <a:rPr lang="en-US" altLang="ko-KR" sz="1200">
                <a:latin typeface="Tahoma" panose="020B0604030504040204" pitchFamily="34" charset="0"/>
              </a:rPr>
              <a:pPr/>
              <a:t>24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mesh of interconnected routers</a:t>
            </a:r>
          </a:p>
          <a:p>
            <a:pPr eaLnBrk="1" hangingPunct="1"/>
            <a:r>
              <a:rPr lang="en-US" altLang="ko-KR" dirty="0" smtClean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ko-KR" i="1" dirty="0" smtClean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forward packets</a:t>
            </a:r>
            <a:r>
              <a:rPr lang="en-US" altLang="ko-KR" i="1" dirty="0" smtClean="0"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ea typeface="굴림" panose="020B0600000101010101" pitchFamily="50" charset="-127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each packet transmitted at full link capacity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The network core</a:t>
            </a:r>
          </a:p>
        </p:txBody>
      </p:sp>
      <p:sp>
        <p:nvSpPr>
          <p:cNvPr id="70660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661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71161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1162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00CCFF"/>
                </a:solidFill>
              </a:endParaRPr>
            </a:p>
          </p:txBody>
        </p:sp>
      </p:grpSp>
      <p:sp>
        <p:nvSpPr>
          <p:cNvPr id="70662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63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64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65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66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67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68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69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0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1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2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673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71159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160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674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5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6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7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8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79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0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1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2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3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4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5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6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7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8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89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90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91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692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693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71142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3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4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5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6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7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8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49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0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1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2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3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4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5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6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71157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pic>
          <p:nvPicPr>
            <p:cNvPr id="71158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694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71133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34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35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36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137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71140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41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138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39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695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7112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2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2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128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131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32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129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30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696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7111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1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1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120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123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24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121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22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697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7110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1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1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112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115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16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113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14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698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7110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0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10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104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107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08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105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106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699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7109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9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9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96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99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100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97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98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0700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0701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7108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8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8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88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91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92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89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90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02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7107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7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7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80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83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84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81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82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03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7106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7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7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72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75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76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73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74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04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710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64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67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68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65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66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05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710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10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1056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1059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60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057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58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06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71039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1041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2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3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4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5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6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7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8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49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50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51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52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71040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707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71025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1027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28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29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0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1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2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3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4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5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6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7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038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71026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708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0709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71002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003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1004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005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06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07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08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09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0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1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2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3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4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5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6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7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8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19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20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21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22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23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1024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710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70979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80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981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82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3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4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5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6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7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8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89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0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1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2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3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4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5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6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7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8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99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000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1001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711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70956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57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958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59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0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1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2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3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4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5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6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7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8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69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0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1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2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3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4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5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6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77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978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712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70933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34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935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36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37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38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39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0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2 h 1659"/>
                <a:gd name="T6" fmla="*/ 0 w 637"/>
                <a:gd name="T7" fmla="*/ 2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1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2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3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4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5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6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7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8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49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50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51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52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53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954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955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713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70921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70923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924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70925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70926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927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928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929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930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70931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70932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70922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0714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715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70919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20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16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70917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18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17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70915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16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18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70913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914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3 w 714"/>
                <a:gd name="T1" fmla="*/ 1 h 714"/>
                <a:gd name="T2" fmla="*/ 239 w 714"/>
                <a:gd name="T3" fmla="*/ 0 h 714"/>
                <a:gd name="T4" fmla="*/ 190 w 714"/>
                <a:gd name="T5" fmla="*/ 9 h 714"/>
                <a:gd name="T6" fmla="*/ 0 w 714"/>
                <a:gd name="T7" fmla="*/ 7 h 714"/>
                <a:gd name="T8" fmla="*/ 43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19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70881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82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83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84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85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86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70911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912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87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88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70909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910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89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90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91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70907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908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92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0893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70905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906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94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95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96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97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98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99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900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901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902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70903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904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70720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70849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50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51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52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53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54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70879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880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55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56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70877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878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57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58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70859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70875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876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60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0861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70873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70874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70862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63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64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65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66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67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68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69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70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70871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0872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70721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70832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8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844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847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848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845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46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83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3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3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836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839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40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837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38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2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70815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82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2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2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827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830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831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828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29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81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1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1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819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822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23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820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21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3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70798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8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810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813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814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811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12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9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0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80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802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805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806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803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804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4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70781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79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9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9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793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796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797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794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95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8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8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8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785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788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89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86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87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5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70764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77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7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7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776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779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780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777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78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6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6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6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768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771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72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69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70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6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70747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75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5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5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759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762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763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760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61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4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4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5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751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754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55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52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53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0727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70730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07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742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0745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746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0743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44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3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3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073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0734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0737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738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0735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736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0728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66C01EA6-F999-4055-99FA-60B9D43FF1A0}" type="slidenum">
              <a:rPr lang="en-US" altLang="ko-KR" sz="1200">
                <a:latin typeface="Tahoma" panose="020B0604030504040204" pitchFamily="34" charset="0"/>
              </a:rPr>
              <a:pPr/>
              <a:t>25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72706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Packet-switching: store-and-forward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takes </a:t>
            </a:r>
            <a:r>
              <a:rPr lang="en-US" altLang="ko-KR" sz="2400" i="1" smtClean="0"/>
              <a:t>L</a:t>
            </a:r>
            <a:r>
              <a:rPr lang="en-US" altLang="ko-KR" sz="2400" smtClean="0"/>
              <a:t>/</a:t>
            </a:r>
            <a:r>
              <a:rPr lang="en-US" altLang="ko-KR" sz="2400" i="1" smtClean="0"/>
              <a:t>R</a:t>
            </a:r>
            <a:r>
              <a:rPr lang="en-US" altLang="ko-KR" sz="2400" smtClean="0"/>
              <a:t> seconds to transmit (push out) </a:t>
            </a:r>
            <a:r>
              <a:rPr lang="en-US" altLang="ko-KR" sz="2400" i="1" smtClean="0"/>
              <a:t>L</a:t>
            </a:r>
            <a:r>
              <a:rPr lang="en-US" altLang="ko-KR" sz="2400" smtClean="0"/>
              <a:t>-bit packet into link at </a:t>
            </a:r>
            <a:r>
              <a:rPr lang="en-US" altLang="ko-KR" sz="2400" i="1" smtClean="0"/>
              <a:t>R</a:t>
            </a:r>
            <a:r>
              <a:rPr lang="en-US" altLang="ko-KR" sz="2400" smtClean="0"/>
              <a:t> bps</a:t>
            </a:r>
          </a:p>
          <a:p>
            <a:pPr eaLnBrk="1" hangingPunct="1">
              <a:buSzPct val="75000"/>
            </a:pPr>
            <a:r>
              <a:rPr lang="en-US" altLang="ko-KR" sz="2400" i="1" smtClean="0">
                <a:solidFill>
                  <a:srgbClr val="CC0000"/>
                </a:solidFill>
              </a:rPr>
              <a:t>store and forward:</a:t>
            </a:r>
            <a:r>
              <a:rPr lang="en-US" altLang="ko-KR" sz="2400" i="1" smtClean="0">
                <a:solidFill>
                  <a:srgbClr val="FF0000"/>
                </a:solidFill>
              </a:rPr>
              <a:t> </a:t>
            </a:r>
            <a:r>
              <a:rPr lang="en-US" altLang="ko-KR" sz="2400" smtClean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 smtClean="0">
                <a:solidFill>
                  <a:srgbClr val="000099"/>
                </a:solidFill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ko-KR" sz="2400" i="1" smtClean="0"/>
              <a:t>L</a:t>
            </a:r>
            <a:r>
              <a:rPr lang="en-US" altLang="ko-KR" sz="2400" smtClean="0"/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ko-KR" sz="2400" i="1" smtClean="0"/>
              <a:t>R</a:t>
            </a:r>
            <a:r>
              <a:rPr lang="en-US" altLang="ko-KR" sz="2400" smtClean="0"/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ko-KR" sz="2400" smtClean="0"/>
              <a:t>one-hop transmission delay = 5 sec</a:t>
            </a:r>
          </a:p>
        </p:txBody>
      </p:sp>
      <p:sp>
        <p:nvSpPr>
          <p:cNvPr id="72710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1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>
                <a:solidFill>
                  <a:srgbClr val="000000"/>
                </a:solidFill>
                <a:latin typeface="Gill Sans MT" panose="020B0502020104020203" pitchFamily="34" charset="0"/>
              </a:rPr>
              <a:t>more on delay shortly …</a:t>
            </a:r>
          </a:p>
        </p:txBody>
      </p:sp>
      <p:sp>
        <p:nvSpPr>
          <p:cNvPr id="727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FB0F5731-4892-4543-8575-AE34B8A473DA}" type="slidenum"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ko-KR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72714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72775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72715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2716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72768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72771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772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2773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2774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72769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2770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2717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7276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66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2767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2718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72761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72720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72721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72759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72723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72724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72725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grpSp>
        <p:nvGrpSpPr>
          <p:cNvPr id="72726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72730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72751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2755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56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57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58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2731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2745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2747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48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49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750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2732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2742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72733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2734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72735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2739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72736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72729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end-end delay = 2</a:t>
            </a:r>
            <a:r>
              <a:rPr lang="en-US" altLang="ko-KR" i="1">
                <a:latin typeface="Gill Sans MT" panose="020B0502020104020203" pitchFamily="34" charset="0"/>
              </a:rPr>
              <a:t>L</a:t>
            </a:r>
            <a:r>
              <a:rPr lang="en-US" altLang="ko-KR">
                <a:latin typeface="Gill Sans MT" panose="020B0502020104020203" pitchFamily="34" charset="0"/>
              </a:rPr>
              <a:t>/</a:t>
            </a:r>
            <a:r>
              <a:rPr lang="en-US" altLang="ko-KR" i="1">
                <a:latin typeface="Gill Sans MT" panose="020B0502020104020203" pitchFamily="34" charset="0"/>
              </a:rPr>
              <a:t>R</a:t>
            </a:r>
            <a:r>
              <a:rPr lang="en-US" altLang="ko-KR">
                <a:latin typeface="Gill Sans MT" panose="020B0502020104020203" pitchFamily="34" charset="0"/>
              </a:rPr>
              <a:t> (assuming zero propagation delay)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3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7482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82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82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4830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4833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34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831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32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4754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74825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26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Packet Switching: queueing delay, loss</a:t>
            </a:r>
            <a:endParaRPr lang="en-US" altLang="ko-KR" sz="4000" smtClean="0"/>
          </a:p>
        </p:txBody>
      </p:sp>
      <p:sp>
        <p:nvSpPr>
          <p:cNvPr id="74757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58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59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0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1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2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63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4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5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6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7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8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69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74770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74821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4822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4823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74824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74771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72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74773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4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5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76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74777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74778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/>
              <a:t>C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74779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 i="1"/>
              <a:t>R</a:t>
            </a:r>
            <a:r>
              <a:rPr lang="en-US" altLang="ko-KR" sz="1800"/>
              <a:t> = 100 Mb/s</a:t>
            </a:r>
          </a:p>
        </p:txBody>
      </p:sp>
      <p:sp>
        <p:nvSpPr>
          <p:cNvPr id="74780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 i="1"/>
              <a:t>R</a:t>
            </a:r>
            <a:r>
              <a:rPr lang="en-US" altLang="ko-KR" sz="2000"/>
              <a:t> = 1.5 Mb/s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74781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chemeClr val="accent1"/>
              </a:solidFill>
            </a:endParaRPr>
          </a:p>
        </p:txBody>
      </p:sp>
      <p:sp>
        <p:nvSpPr>
          <p:cNvPr id="74782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3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784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/>
              <a:t>D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74785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/>
              <a:t>E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74786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ko-KR" sz="1800"/>
              <a:t>waiting for output link</a:t>
            </a:r>
            <a:endParaRPr lang="en-US" altLang="ko-KR" sz="1800">
              <a:solidFill>
                <a:schemeClr val="accent1"/>
              </a:solidFill>
            </a:endParaRPr>
          </a:p>
        </p:txBody>
      </p:sp>
      <p:sp>
        <p:nvSpPr>
          <p:cNvPr id="74787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4788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74819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20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89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74817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8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90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74815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6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4791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7481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747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FB9767BD-2FDA-4F8F-BAB9-13A2487BC374}" type="slidenum">
              <a:rPr lang="en-US" altLang="ko-KR" sz="1200">
                <a:latin typeface="Tahoma" panose="020B0604030504040204" pitchFamily="34" charset="0"/>
              </a:rPr>
              <a:pPr/>
              <a:t>27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grpSp>
        <p:nvGrpSpPr>
          <p:cNvPr id="74793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748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8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8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48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48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8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800">
                <a:solidFill>
                  <a:srgbClr val="C00000"/>
                </a:solidFill>
                <a:latin typeface="Gill Sans MT" panose="020B0502020104020203" pitchFamily="34" charset="0"/>
              </a:rPr>
              <a:t>queuing and loss: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If arrival rate (in bits) to link exceeds transmission rate of link for a period of time: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packets will queue, wait to be transmitted on link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packets can be dropped (lost) if memory (buffer) fills up</a:t>
            </a:r>
          </a:p>
        </p:txBody>
      </p:sp>
      <p:pic>
        <p:nvPicPr>
          <p:cNvPr id="74795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96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7479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79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479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74800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4803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804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4801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802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solidFill>
                  <a:srgbClr val="000000"/>
                </a:solidFill>
                <a:latin typeface="Tahoma" panose="020B0604030504040204" pitchFamily="34" charset="0"/>
              </a:rPr>
              <a:t>Network Layer</a:t>
            </a:r>
          </a:p>
        </p:txBody>
      </p:sp>
      <p:sp>
        <p:nvSpPr>
          <p:cNvPr id="768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t>4-</a:t>
            </a:r>
            <a:fld id="{4AA8447A-0939-4D78-A177-69FFA81186DC}" type="slidenum"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ko-KR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7680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Two key </a:t>
            </a:r>
            <a:r>
              <a:rPr lang="en-US" dirty="0" smtClean="0">
                <a:ea typeface="ＭＳ Ｐゴシック" charset="0"/>
                <a:cs typeface="+mj-cs"/>
              </a:rPr>
              <a:t>network-core </a:t>
            </a:r>
            <a:r>
              <a:rPr lang="en-US" dirty="0">
                <a:ea typeface="ＭＳ Ｐゴシック" charset="0"/>
                <a:cs typeface="+mj-cs"/>
              </a:rPr>
              <a:t>functions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00000"/>
                </a:solidFill>
              </a:rPr>
              <a:t>forwarding</a:t>
            </a:r>
            <a:r>
              <a:rPr lang="en-US" altLang="ko-KR" sz="2400" i="1" smtClean="0">
                <a:solidFill>
                  <a:srgbClr val="C00000"/>
                </a:solidFill>
              </a:rPr>
              <a:t>:</a:t>
            </a:r>
            <a:r>
              <a:rPr lang="en-US" altLang="ko-KR" sz="2400" smtClean="0">
                <a:solidFill>
                  <a:srgbClr val="C00000"/>
                </a:solidFill>
              </a:rPr>
              <a:t> </a:t>
            </a:r>
            <a:r>
              <a:rPr lang="en-US" altLang="ko-KR" sz="2400" smtClean="0"/>
              <a:t>move packets from router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mtClean="0"/>
          </a:p>
        </p:txBody>
      </p:sp>
      <p:sp>
        <p:nvSpPr>
          <p:cNvPr id="76806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ko-KR" sz="2800" i="1">
                <a:solidFill>
                  <a:srgbClr val="C00000"/>
                </a:solidFill>
                <a:latin typeface="Gill Sans MT" panose="020B0502020104020203" pitchFamily="34" charset="0"/>
              </a:rPr>
              <a:t>routing:</a:t>
            </a:r>
            <a:r>
              <a:rPr lang="en-US" altLang="ko-KR" sz="280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ko-KR">
                <a:latin typeface="Gill Sans MT" panose="020B0502020104020203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i="1">
                <a:latin typeface="Gill Sans MT" panose="020B0502020104020203" pitchFamily="34" charset="0"/>
              </a:rPr>
              <a:t>routing algorithms</a:t>
            </a:r>
            <a:endParaRPr lang="en-US" altLang="ko-KR"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ko-KR" sz="2800">
              <a:latin typeface="Gill Sans MT" panose="020B0502020104020203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76808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76962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76963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76964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76965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  <p:sp>
          <p:nvSpPr>
            <p:cNvPr id="76966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76967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76968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76969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970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ko-KR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76971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ko-KR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6972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973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974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76809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76812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13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6814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76949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50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5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52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53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5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95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6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6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5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95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5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5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6815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76936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37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3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39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4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4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94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4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4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4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94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4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4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6816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76923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24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2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26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2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2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93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3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3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2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93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3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3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6817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76910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11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12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13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14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15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92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21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22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16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91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18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19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6818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76897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98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899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900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901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02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907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08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09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903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90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05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906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6819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76884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85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886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887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88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89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689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895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896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6890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689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892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76893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76820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1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2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3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4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5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826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6827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6828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76829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76879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80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81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882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83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76830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altLang="ko-KR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altLang="ko-KR" sz="1600">
                <a:solidFill>
                  <a:srgbClr val="000000"/>
                </a:solidFill>
              </a:endParaRPr>
            </a:p>
          </p:txBody>
        </p:sp>
        <p:sp>
          <p:nvSpPr>
            <p:cNvPr id="76831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2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3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4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5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6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7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838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6839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76872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73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74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75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76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77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78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6840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76865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66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67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68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69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70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71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6841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76858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59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60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61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62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63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64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6842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76851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52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53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54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55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56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57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6843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76844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45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46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47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48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49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850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76810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811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7826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Alternative core: circuit switching</a:t>
            </a:r>
            <a:endParaRPr lang="en-US" altLang="ko-KR" smtClean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dirty="0" smtClean="0">
                <a:solidFill>
                  <a:srgbClr val="CC0000"/>
                </a:solidFill>
              </a:rPr>
              <a:t>end-end resources allocated to, reserved for </a:t>
            </a:r>
            <a:r>
              <a:rPr lang="ja-JP" altLang="en-US" dirty="0" smtClean="0">
                <a:solidFill>
                  <a:srgbClr val="CC0000"/>
                </a:solidFill>
              </a:rPr>
              <a:t>“</a:t>
            </a:r>
            <a:r>
              <a:rPr lang="en-US" altLang="ja-JP" dirty="0" smtClean="0">
                <a:solidFill>
                  <a:srgbClr val="CC0000"/>
                </a:solidFill>
              </a:rPr>
              <a:t>call</a:t>
            </a:r>
            <a:r>
              <a:rPr lang="ja-JP" altLang="en-US" dirty="0" smtClean="0">
                <a:solidFill>
                  <a:srgbClr val="CC0000"/>
                </a:solidFill>
              </a:rPr>
              <a:t>”</a:t>
            </a:r>
            <a:r>
              <a:rPr lang="en-US" altLang="ja-JP" dirty="0" smtClean="0">
                <a:solidFill>
                  <a:srgbClr val="CC0000"/>
                </a:solidFill>
              </a:rPr>
              <a:t> between source &amp; </a:t>
            </a:r>
            <a:r>
              <a:rPr lang="en-US" altLang="ja-JP" dirty="0" err="1" smtClean="0">
                <a:solidFill>
                  <a:srgbClr val="CC0000"/>
                </a:solidFill>
              </a:rPr>
              <a:t>dest</a:t>
            </a:r>
            <a:r>
              <a:rPr lang="en-US" altLang="ja-JP" dirty="0" smtClean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SzPct val="75000"/>
            </a:pPr>
            <a:r>
              <a:rPr lang="en-US" altLang="ko-KR" sz="2400" dirty="0" smtClean="0"/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 altLang="ko-KR" dirty="0" smtClean="0">
                <a:ea typeface="MS PGothic" panose="020B0600070205080204" pitchFamily="34" charset="-128"/>
              </a:rPr>
              <a:t>call gets 2</a:t>
            </a:r>
            <a:r>
              <a:rPr lang="en-US" altLang="ko-KR" baseline="30000" dirty="0" smtClean="0">
                <a:ea typeface="MS PGothic" panose="020B0600070205080204" pitchFamily="34" charset="-128"/>
              </a:rPr>
              <a:t>nd</a:t>
            </a:r>
            <a:r>
              <a:rPr lang="en-US" altLang="ko-KR" dirty="0" smtClean="0">
                <a:ea typeface="MS PGothic" panose="020B0600070205080204" pitchFamily="34" charset="-128"/>
              </a:rPr>
              <a:t> circuit in top link and 1</a:t>
            </a:r>
            <a:r>
              <a:rPr lang="en-US" altLang="ko-KR" baseline="30000" dirty="0" smtClean="0">
                <a:ea typeface="MS PGothic" panose="020B0600070205080204" pitchFamily="34" charset="-128"/>
              </a:rPr>
              <a:t>st</a:t>
            </a:r>
            <a:r>
              <a:rPr lang="en-US" altLang="ko-KR" dirty="0" smtClean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altLang="ko-KR" sz="2400" dirty="0" smtClean="0"/>
              <a:t>dedicated resources: no sharing</a:t>
            </a:r>
          </a:p>
          <a:p>
            <a:pPr lvl="1" eaLnBrk="1" hangingPunct="1">
              <a:buSzPct val="75000"/>
            </a:pPr>
            <a:r>
              <a:rPr lang="en-US" altLang="ko-KR" dirty="0" smtClean="0">
                <a:ea typeface="굴림" panose="020B0600000101010101" pitchFamily="50" charset="-127"/>
              </a:rPr>
              <a:t>circuit-like (guaranteed) performance</a:t>
            </a:r>
          </a:p>
          <a:p>
            <a:pPr eaLnBrk="1" hangingPunct="1">
              <a:buSzPct val="75000"/>
            </a:pPr>
            <a:r>
              <a:rPr lang="en-US" altLang="ko-KR" sz="2400" dirty="0" smtClean="0"/>
              <a:t>circuit segment idle if not used by call </a:t>
            </a:r>
            <a:r>
              <a:rPr lang="en-US" altLang="ko-KR" sz="2400" i="1" dirty="0" smtClean="0">
                <a:solidFill>
                  <a:srgbClr val="000099"/>
                </a:solidFill>
              </a:rPr>
              <a:t>(no sharing)</a:t>
            </a:r>
          </a:p>
          <a:p>
            <a:pPr eaLnBrk="1" hangingPunct="1"/>
            <a:r>
              <a:rPr lang="en-US" altLang="ko-KR" sz="2400" dirty="0" smtClean="0"/>
              <a:t>Commonly used in traditional telephone networks</a:t>
            </a:r>
          </a:p>
        </p:txBody>
      </p:sp>
      <p:pic>
        <p:nvPicPr>
          <p:cNvPr id="77828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7D61AE33-B4D9-49B6-B0E1-74F37245F438}" type="slidenum">
              <a:rPr lang="en-US" altLang="ko-KR" sz="1200">
                <a:latin typeface="Tahoma" panose="020B0604030504040204" pitchFamily="34" charset="0"/>
              </a:rPr>
              <a:pPr/>
              <a:t>29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grpSp>
        <p:nvGrpSpPr>
          <p:cNvPr id="77830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77831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77909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910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77832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779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9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9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790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790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90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790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90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833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77899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900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77838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778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789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789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89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789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89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839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778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7886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7889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890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7887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888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840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778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8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7878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7881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882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7879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880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7841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53212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29604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05997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38239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77842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380" name="Straight Connector 379"/>
            <p:cNvCxnSpPr>
              <a:endCxn id="77903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77887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77885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77883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77875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860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7786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86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967 w 356"/>
                  <a:gd name="T3" fmla="*/ 50 h 368"/>
                  <a:gd name="T4" fmla="*/ 1147 w 356"/>
                  <a:gd name="T5" fmla="*/ 1049 h 368"/>
                  <a:gd name="T6" fmla="*/ 253 w 356"/>
                  <a:gd name="T7" fmla="*/ 13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Chapter 1: introduction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our goal:</a:t>
            </a:r>
            <a:r>
              <a:rPr lang="en-US" altLang="ko-KR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get </a:t>
            </a:r>
            <a:r>
              <a:rPr lang="ja-JP" altLang="en-US" smtClean="0"/>
              <a:t>“</a:t>
            </a:r>
            <a:r>
              <a:rPr lang="en-US" altLang="ja-JP" smtClean="0"/>
              <a:t>feel</a:t>
            </a:r>
            <a:r>
              <a:rPr lang="ja-JP" altLang="en-US" smtClean="0"/>
              <a:t>”</a:t>
            </a:r>
            <a:r>
              <a:rPr lang="en-US" altLang="ja-JP" smtClean="0"/>
              <a:t> and terminology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more depth, detail </a:t>
            </a:r>
            <a:r>
              <a:rPr lang="en-US" altLang="ko-KR" i="1" smtClean="0"/>
              <a:t>later</a:t>
            </a:r>
            <a:r>
              <a:rPr lang="en-US" altLang="ko-KR" smtClean="0"/>
              <a:t> in course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approach: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en-US" altLang="ko-KR" sz="2800" smtClean="0">
                <a:ea typeface="굴림" panose="020B0600000101010101" pitchFamily="50" charset="-127"/>
              </a:rPr>
              <a:t>use Internet as example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800" smtClean="0">
              <a:ea typeface="굴림" panose="020B0600000101010101" pitchFamily="50" charset="-127"/>
            </a:endParaRP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overview</a:t>
            </a:r>
            <a:r>
              <a:rPr lang="en-US" altLang="ko-KR" smtClean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what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the Internet?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what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a protocol?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network edge; hosts, access net, physical media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network core: packet/circuit switching, Internet structure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performance: loss, delay, throughput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security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protocol layers, service models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sz="2400" smtClean="0"/>
          </a:p>
        </p:txBody>
      </p:sp>
      <p:pic>
        <p:nvPicPr>
          <p:cNvPr id="30725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028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80F84AA4-94A8-4B61-AFE8-BCC4D21F1978}" type="slidenum">
              <a:rPr lang="en-US" altLang="ko-KR" sz="1200">
                <a:latin typeface="Tahoma" panose="020B0604030504040204" pitchFamily="34" charset="0"/>
              </a:rPr>
              <a:pPr/>
              <a:t>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79874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Circuit switching: FDM </a:t>
            </a:r>
            <a:r>
              <a:rPr lang="en-US" altLang="ko-KR" sz="3600" smtClean="0"/>
              <a:t>versus</a:t>
            </a:r>
            <a:r>
              <a:rPr lang="en-US" altLang="ko-KR" sz="4000" smtClean="0"/>
              <a:t> TDM</a:t>
            </a:r>
            <a:endParaRPr lang="fr-FR" sz="400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79971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/>
                <a:t>FDM</a:t>
              </a:r>
              <a:endParaRPr lang="fr-FR"/>
            </a:p>
          </p:txBody>
        </p:sp>
        <p:grpSp>
          <p:nvGrpSpPr>
            <p:cNvPr id="79972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79973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974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/>
                  <a:t>frequency</a:t>
                </a:r>
                <a:endParaRPr lang="fr-FR"/>
              </a:p>
            </p:txBody>
          </p:sp>
          <p:sp>
            <p:nvSpPr>
              <p:cNvPr id="79975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976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/>
                  <a:t>time</a:t>
                </a:r>
                <a:endParaRPr lang="fr-FR"/>
              </a:p>
            </p:txBody>
          </p:sp>
          <p:sp>
            <p:nvSpPr>
              <p:cNvPr id="79977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79965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/>
                <a:t>TDM</a:t>
              </a:r>
              <a:endParaRPr lang="fr-FR"/>
            </a:p>
          </p:txBody>
        </p:sp>
        <p:sp>
          <p:nvSpPr>
            <p:cNvPr id="79966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67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/>
                <a:t>frequency</a:t>
              </a:r>
              <a:endParaRPr lang="fr-FR"/>
            </a:p>
          </p:txBody>
        </p:sp>
        <p:sp>
          <p:nvSpPr>
            <p:cNvPr id="79968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69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/>
                <a:t>time</a:t>
              </a:r>
              <a:endParaRPr lang="fr-FR"/>
            </a:p>
          </p:txBody>
        </p:sp>
        <p:sp>
          <p:nvSpPr>
            <p:cNvPr id="79970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79960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61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62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63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64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79955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6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7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8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9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79950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1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2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3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54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7994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4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4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4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7994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79942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43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44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7992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3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4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4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79919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0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1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22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79899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0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1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2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3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4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5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6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7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8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09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0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1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2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3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4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5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6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7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918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79892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79894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/>
                  <a:t>4 users</a:t>
                </a:r>
                <a:endParaRPr lang="fr-FR"/>
              </a:p>
            </p:txBody>
          </p:sp>
          <p:sp>
            <p:nvSpPr>
              <p:cNvPr id="79895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896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897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898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9893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/>
                <a:t>Example:</a:t>
              </a:r>
              <a:endParaRPr lang="fr-FR"/>
            </a:p>
          </p:txBody>
        </p:sp>
      </p:grpSp>
      <p:sp>
        <p:nvSpPr>
          <p:cNvPr id="798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B9323D4C-9C11-4249-AD1C-CEEBD2AA52E2}" type="slidenum">
              <a:rPr lang="en-US" altLang="ko-KR" sz="1200">
                <a:latin typeface="Tahoma" panose="020B0604030504040204" pitchFamily="34" charset="0"/>
              </a:rPr>
              <a:pPr/>
              <a:t>30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81922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3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81946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81947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48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49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81950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81951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956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957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958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81952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953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954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1955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Packet switching versus circuit switching</a:t>
            </a:r>
            <a:endParaRPr lang="en-US" altLang="ko-KR" smtClean="0"/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anose="05000000000000000000" pitchFamily="2" charset="2"/>
              <a:buNone/>
              <a:tabLst>
                <a:tab pos="566738" algn="l"/>
              </a:tabLst>
            </a:pPr>
            <a:r>
              <a:rPr lang="en-US" altLang="ko-KR" sz="2400" dirty="0" smtClean="0">
                <a:solidFill>
                  <a:srgbClr val="000099"/>
                </a:solidFill>
              </a:rPr>
              <a:t>example:</a:t>
            </a:r>
          </a:p>
          <a:p>
            <a:pPr marL="231775" indent="-231775" eaLnBrk="1" hangingPunct="1">
              <a:buSzTx/>
              <a:buFont typeface="Wingdings" panose="05000000000000000000" pitchFamily="2" charset="2"/>
              <a:buChar char="§"/>
              <a:tabLst>
                <a:tab pos="566738" algn="l"/>
              </a:tabLst>
            </a:pPr>
            <a:r>
              <a:rPr lang="en-US" altLang="ko-KR" sz="2400" dirty="0" smtClean="0"/>
              <a:t>1 Mb/s link</a:t>
            </a:r>
          </a:p>
          <a:p>
            <a:pPr marL="231775" indent="-231775" eaLnBrk="1" hangingPunct="1">
              <a:buSzTx/>
              <a:buFont typeface="Wingdings" panose="05000000000000000000" pitchFamily="2" charset="2"/>
              <a:buChar char="§"/>
              <a:tabLst>
                <a:tab pos="566738" algn="l"/>
              </a:tabLst>
            </a:pPr>
            <a:r>
              <a:rPr lang="en-US" altLang="ko-KR" sz="2400" dirty="0" smtClean="0"/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ko-KR" sz="2000" dirty="0" smtClean="0">
                <a:ea typeface="굴림" panose="020B0600000101010101" pitchFamily="50" charset="-127"/>
              </a:rPr>
              <a:t>100 kb/s when </a:t>
            </a:r>
            <a:r>
              <a:rPr lang="ja-JP" altLang="en-US" sz="2000" dirty="0" smtClean="0">
                <a:ea typeface="MS PGothic" panose="020B0600070205080204" pitchFamily="34" charset="-128"/>
              </a:rPr>
              <a:t>“</a:t>
            </a:r>
            <a:r>
              <a:rPr lang="en-US" altLang="ja-JP" sz="2000" dirty="0" smtClean="0">
                <a:ea typeface="MS PGothic" panose="020B0600070205080204" pitchFamily="34" charset="-128"/>
              </a:rPr>
              <a:t>active</a:t>
            </a:r>
            <a:r>
              <a:rPr lang="ja-JP" altLang="en-US" sz="2000" dirty="0" smtClean="0">
                <a:ea typeface="MS PGothic" panose="020B0600070205080204" pitchFamily="34" charset="-128"/>
              </a:rPr>
              <a:t>”</a:t>
            </a:r>
            <a:endParaRPr lang="en-US" altLang="ja-JP" sz="2000" dirty="0" smtClean="0">
              <a:ea typeface="MS PGothic" panose="020B0600070205080204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ko-KR" sz="2000" dirty="0" smtClean="0">
                <a:ea typeface="굴림" panose="020B0600000101010101" pitchFamily="50" charset="-127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ko-KR" sz="2000" dirty="0" smtClean="0">
              <a:ea typeface="굴림" panose="020B0600000101010101" pitchFamily="50" charset="-127"/>
            </a:endParaRP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ko-KR" sz="2400" i="1" dirty="0" smtClean="0">
                <a:solidFill>
                  <a:srgbClr val="CC0000"/>
                </a:solidFill>
              </a:rPr>
              <a:t>circuit-switching:</a:t>
            </a:r>
            <a:r>
              <a:rPr lang="en-US" altLang="ko-KR" sz="2400" dirty="0" smtClean="0"/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ko-KR" sz="2000" dirty="0" smtClean="0">
                <a:ea typeface="굴림" panose="020B0600000101010101" pitchFamily="50" charset="-127"/>
              </a:rPr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ko-KR" sz="2400" i="1" dirty="0" smtClean="0">
                <a:solidFill>
                  <a:srgbClr val="CC0000"/>
                </a:solidFill>
              </a:rPr>
              <a:t>packet switching:</a:t>
            </a:r>
            <a:r>
              <a:rPr lang="en-US" altLang="ko-KR" sz="2400" dirty="0" smtClean="0"/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ko-KR" sz="2000" dirty="0" smtClean="0">
                <a:ea typeface="굴림" panose="020B0600000101010101" pitchFamily="50" charset="-127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ko-KR" sz="2400" dirty="0" smtClean="0"/>
          </a:p>
        </p:txBody>
      </p:sp>
      <p:sp>
        <p:nvSpPr>
          <p:cNvPr id="8192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sp>
        <p:nvSpPr>
          <p:cNvPr id="81927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28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29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30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31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2000" i="1">
                <a:solidFill>
                  <a:srgbClr val="000099"/>
                </a:solidFill>
                <a:latin typeface="Gill Sans MT" panose="020B0502020104020203" pitchFamily="34" charset="0"/>
              </a:rPr>
              <a:t>N</a:t>
            </a:r>
            <a:r>
              <a:rPr lang="en-US" altLang="ko-KR" sz="200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ko-KR" sz="2000">
                <a:solidFill>
                  <a:srgbClr val="000099"/>
                </a:solidFill>
                <a:latin typeface="Gill Sans MT" panose="020B0502020104020203" pitchFamily="34" charset="0"/>
              </a:rPr>
              <a:t>users</a:t>
            </a:r>
          </a:p>
        </p:txBody>
      </p:sp>
      <p:sp>
        <p:nvSpPr>
          <p:cNvPr id="81932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/>
              <a:t>1 Mbps link</a:t>
            </a:r>
          </a:p>
        </p:txBody>
      </p:sp>
      <p:sp>
        <p:nvSpPr>
          <p:cNvPr id="81933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1934" name="Group 35"/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81944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i="1" dirty="0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ko-KR" dirty="0">
                  <a:latin typeface="Gill Sans MT" panose="020B0502020104020203" pitchFamily="34" charset="0"/>
                </a:rPr>
                <a:t> how did we get value 0.0004?</a:t>
              </a:r>
            </a:p>
          </p:txBody>
        </p:sp>
        <p:sp>
          <p:nvSpPr>
            <p:cNvPr id="81945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i="1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ko-KR">
                  <a:latin typeface="Gill Sans MT" panose="020B0502020104020203" pitchFamily="34" charset="0"/>
                </a:rPr>
                <a:t> what happens if &gt; 35 users ?</a:t>
              </a:r>
            </a:p>
          </p:txBody>
        </p:sp>
      </p:grpSp>
      <p:sp>
        <p:nvSpPr>
          <p:cNvPr id="81935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800" b="1"/>
              <a:t>…..</a:t>
            </a:r>
          </a:p>
        </p:txBody>
      </p:sp>
      <p:grpSp>
        <p:nvGrpSpPr>
          <p:cNvPr id="81936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8194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4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81937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8194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4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819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8E5FE500-C429-4F10-B559-70AB47AC57DE}" type="slidenum">
              <a:rPr lang="en-US" altLang="ko-KR" sz="1200">
                <a:latin typeface="Tahoma" panose="020B0604030504040204" pitchFamily="34" charset="0"/>
              </a:rPr>
              <a:pPr/>
              <a:t>31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8193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400"/>
              <a:t>* Check out the online interactive exercises for more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great for bursty data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resource sharing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simpler, no call setup</a:t>
            </a:r>
            <a:endParaRPr lang="en-US" altLang="ko-KR" sz="2000" smtClean="0">
              <a:ea typeface="굴림" panose="020B0600000101010101" pitchFamily="50" charset="-127"/>
            </a:endParaRP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excessive congestion possible:</a:t>
            </a:r>
            <a:r>
              <a:rPr lang="en-US" altLang="ko-KR" sz="2400" smtClean="0"/>
              <a:t> packet delay and loss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protocols needed for reliable data transfer, congestion control</a:t>
            </a:r>
            <a:endParaRPr lang="en-US" altLang="ko-KR" sz="2000" smtClean="0">
              <a:ea typeface="굴림" panose="020B0600000101010101" pitchFamily="50" charset="-127"/>
            </a:endParaRPr>
          </a:p>
          <a:p>
            <a:pPr eaLnBrk="1" hangingPunct="1">
              <a:buSzPct val="75000"/>
            </a:pPr>
            <a:r>
              <a:rPr lang="en-US" altLang="ko-KR" sz="2400" i="1" smtClean="0">
                <a:solidFill>
                  <a:srgbClr val="CC0000"/>
                </a:solidFill>
              </a:rPr>
              <a:t>Q:</a:t>
            </a:r>
            <a:r>
              <a:rPr lang="en-US" altLang="ko-KR" sz="2400" smtClean="0">
                <a:solidFill>
                  <a:srgbClr val="CC0000"/>
                </a:solidFill>
              </a:rPr>
              <a:t> How to provide circuit-like behavior?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bandwidth guarantees needed for audio/video apps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still an unsolved problem (chapter 7)</a:t>
            </a:r>
            <a:endParaRPr lang="en-US" altLang="ko-KR" sz="2000" smtClean="0">
              <a:ea typeface="굴림" panose="020B0600000101010101" pitchFamily="50" charset="-127"/>
            </a:endParaRPr>
          </a:p>
        </p:txBody>
      </p:sp>
      <p:sp>
        <p:nvSpPr>
          <p:cNvPr id="8397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mtClean="0">
                <a:solidFill>
                  <a:srgbClr val="CC0000"/>
                </a:solidFill>
              </a:rPr>
              <a:t>is packet switching a </a:t>
            </a:r>
            <a:r>
              <a:rPr lang="ja-JP" altLang="en-US" smtClean="0">
                <a:solidFill>
                  <a:srgbClr val="CC0000"/>
                </a:solidFill>
              </a:rPr>
              <a:t>“</a:t>
            </a:r>
            <a:r>
              <a:rPr lang="en-US" altLang="ja-JP" smtClean="0">
                <a:solidFill>
                  <a:srgbClr val="CC0000"/>
                </a:solidFill>
              </a:rPr>
              <a:t>slam dunk winner?</a:t>
            </a:r>
            <a:r>
              <a:rPr lang="ja-JP" altLang="en-US" smtClean="0">
                <a:solidFill>
                  <a:srgbClr val="CC0000"/>
                </a:solidFill>
              </a:rPr>
              <a:t>”</a:t>
            </a:r>
            <a:endParaRPr lang="en-US" altLang="ko-KR" smtClean="0">
              <a:solidFill>
                <a:srgbClr val="CC0000"/>
              </a:solidFill>
            </a:endParaRPr>
          </a:p>
        </p:txBody>
      </p:sp>
      <p:sp>
        <p:nvSpPr>
          <p:cNvPr id="83972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Q:</a:t>
            </a:r>
            <a:r>
              <a:rPr lang="en-US" altLang="ko-KR">
                <a:latin typeface="Gill Sans MT" panose="020B0502020104020203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83973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Packet switching versus circuit switching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839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43E9462F-67D6-4A7D-BAC5-C71EB37D2F27}" type="slidenum">
              <a:rPr lang="en-US" altLang="ko-KR" sz="1200">
                <a:latin typeface="Tahoma" panose="020B0604030504040204" pitchFamily="34" charset="0"/>
              </a:rPr>
              <a:pPr/>
              <a:t>32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86018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End systems connect to Internet via </a:t>
            </a:r>
            <a:r>
              <a:rPr lang="en-US" altLang="ko-KR">
                <a:solidFill>
                  <a:srgbClr val="C00000"/>
                </a:solidFill>
                <a:latin typeface="Gill Sans MT" panose="020B0502020104020203" pitchFamily="34" charset="0"/>
              </a:rPr>
              <a:t>access ISPs </a:t>
            </a:r>
            <a:r>
              <a:rPr lang="en-US" altLang="ko-KR">
                <a:latin typeface="Gill Sans MT" panose="020B0502020104020203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Evolution was driven by </a:t>
            </a:r>
            <a:r>
              <a:rPr lang="en-US" altLang="ko-KR">
                <a:solidFill>
                  <a:srgbClr val="C00000"/>
                </a:solidFill>
                <a:latin typeface="Gill Sans MT" panose="020B0502020104020203" pitchFamily="34" charset="0"/>
              </a:rPr>
              <a:t>economics</a:t>
            </a:r>
            <a:r>
              <a:rPr lang="en-US" altLang="ko-KR">
                <a:latin typeface="Gill Sans MT" panose="020B0502020104020203" pitchFamily="34" charset="0"/>
              </a:rPr>
              <a:t> and </a:t>
            </a:r>
            <a:r>
              <a:rPr lang="en-US" altLang="ko-KR">
                <a:solidFill>
                  <a:srgbClr val="C00000"/>
                </a:solidFill>
                <a:latin typeface="Gill Sans MT" panose="020B0502020104020203" pitchFamily="34" charset="0"/>
              </a:rPr>
              <a:t>national policies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Let</a:t>
            </a:r>
            <a:r>
              <a:rPr lang="ja-JP" altLang="en-US">
                <a:latin typeface="Gill Sans MT" panose="020B0502020104020203" pitchFamily="34" charset="0"/>
              </a:rPr>
              <a:t>’</a:t>
            </a:r>
            <a:r>
              <a:rPr lang="en-US" altLang="ja-JP">
                <a:latin typeface="Gill Sans MT" panose="020B0502020104020203" pitchFamily="34" charset="0"/>
              </a:rPr>
              <a:t>s take a stepwise approach to describe current Internet structure</a:t>
            </a:r>
            <a:endParaRPr lang="en-US" altLang="ko-KR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ko-KR" sz="2400" i="1" smtClean="0">
                <a:solidFill>
                  <a:srgbClr val="CC0000"/>
                </a:solidFill>
              </a:rPr>
              <a:t>Question: </a:t>
            </a:r>
            <a:r>
              <a:rPr lang="en-US" altLang="ko-KR" sz="2400" smtClean="0"/>
              <a:t>given </a:t>
            </a:r>
            <a:r>
              <a:rPr lang="en-US" altLang="ko-KR" sz="2400" i="1" smtClean="0"/>
              <a:t>millions</a:t>
            </a:r>
            <a:r>
              <a:rPr lang="en-US" altLang="ko-KR" sz="2400" smtClean="0"/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ko-KR" sz="2400" smtClean="0"/>
          </a:p>
        </p:txBody>
      </p:sp>
      <p:pic>
        <p:nvPicPr>
          <p:cNvPr id="88067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6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806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81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2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81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2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81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1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81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1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81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1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81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1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81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1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81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0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81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0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81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0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7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81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0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8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80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10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8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80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09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8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80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09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8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80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09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8808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80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09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88085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8086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8087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8088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8089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8090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sp>
        <p:nvSpPr>
          <p:cNvPr id="9011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ko-KR" sz="2400" i="1" smtClean="0">
                <a:solidFill>
                  <a:srgbClr val="CC0000"/>
                </a:solidFill>
              </a:rPr>
              <a:t>Option: </a:t>
            </a:r>
            <a:r>
              <a:rPr lang="en-US" altLang="ko-KR" sz="2400" i="1" smtClean="0"/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ko-KR" sz="2400" smtClean="0"/>
          </a:p>
        </p:txBody>
      </p:sp>
      <p:pic>
        <p:nvPicPr>
          <p:cNvPr id="9011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1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017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02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2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02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2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02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2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02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1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02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1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02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1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02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1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02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1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7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02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0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02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0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02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0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02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0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01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20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01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19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01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19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018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01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19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90187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0188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0189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0190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0191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0192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90151" name="Straight Connector 7"/>
            <p:cNvCxnSpPr>
              <a:cxnSpLocks noChangeShapeType="1"/>
              <a:stCxn id="90217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2" name="Straight Connector 188"/>
            <p:cNvCxnSpPr>
              <a:cxnSpLocks noChangeShapeType="1"/>
              <a:stCxn id="90217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3" name="Straight Connector 190"/>
            <p:cNvCxnSpPr>
              <a:cxnSpLocks noChangeShapeType="1"/>
              <a:stCxn id="90217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4" name="Straight Connector 192"/>
            <p:cNvCxnSpPr>
              <a:cxnSpLocks noChangeShapeType="1"/>
              <a:stCxn id="90217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5" name="Straight Connector 195"/>
            <p:cNvCxnSpPr>
              <a:cxnSpLocks noChangeShapeType="1"/>
              <a:stCxn id="90217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6" name="Straight Connector 197"/>
            <p:cNvCxnSpPr>
              <a:cxnSpLocks noChangeShapeType="1"/>
              <a:endCxn id="90217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7" name="Straight Connector 199"/>
            <p:cNvCxnSpPr>
              <a:cxnSpLocks noChangeShapeType="1"/>
              <a:endCxn id="90217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8" name="Straight Connector 201"/>
            <p:cNvCxnSpPr>
              <a:cxnSpLocks noChangeShapeType="1"/>
              <a:endCxn id="90217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9" name="Straight Connector 203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0" name="Straight Connector 204"/>
            <p:cNvCxnSpPr>
              <a:cxnSpLocks noChangeShapeType="1"/>
              <a:endCxn id="90217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1" name="Straight Connector 207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2" name="Straight Connector 209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3" name="Straight Connector 211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4" name="Straight Connector 213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65" name="Straight Connector 215"/>
            <p:cNvCxnSpPr>
              <a:cxnSpLocks noChangeShapeType="1"/>
              <a:endCxn id="90217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66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400"/>
                <a:t>…</a:t>
              </a:r>
            </a:p>
          </p:txBody>
        </p:sp>
        <p:sp>
          <p:nvSpPr>
            <p:cNvPr id="90167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400"/>
                <a:t>…</a:t>
              </a:r>
            </a:p>
          </p:txBody>
        </p:sp>
        <p:sp>
          <p:nvSpPr>
            <p:cNvPr id="90168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/>
                <a:t>…</a:t>
              </a:r>
            </a:p>
          </p:txBody>
        </p:sp>
        <p:sp>
          <p:nvSpPr>
            <p:cNvPr id="90169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/>
                <a:t>…</a:t>
              </a:r>
            </a:p>
          </p:txBody>
        </p:sp>
        <p:sp>
          <p:nvSpPr>
            <p:cNvPr id="90170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90136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7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8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9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0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1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2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3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4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5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6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7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8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49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50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90121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2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3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4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5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6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7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8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29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0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1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2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3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4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35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connecting each access ISP to each other directly </a:t>
            </a:r>
            <a:r>
              <a:rPr lang="en-US" altLang="ko-KR" i="1">
                <a:solidFill>
                  <a:srgbClr val="CC0000"/>
                </a:solidFill>
              </a:rPr>
              <a:t>doesn</a:t>
            </a:r>
            <a:r>
              <a:rPr lang="en-US" altLang="en-US" i="1">
                <a:solidFill>
                  <a:srgbClr val="CC0000"/>
                </a:solidFill>
              </a:rPr>
              <a:t>’</a:t>
            </a:r>
            <a:r>
              <a:rPr lang="en-US" altLang="ko-KR" i="1">
                <a:solidFill>
                  <a:srgbClr val="CC0000"/>
                </a:solidFill>
              </a:rPr>
              <a:t>t scale: </a:t>
            </a:r>
            <a:r>
              <a:rPr lang="en-US" altLang="ko-KR"/>
              <a:t>O(</a:t>
            </a:r>
            <a:r>
              <a:rPr lang="en-US" altLang="ko-KR" i="1"/>
              <a:t>N</a:t>
            </a:r>
            <a:r>
              <a:rPr lang="en-US" altLang="ko-KR" baseline="30000"/>
              <a:t>2</a:t>
            </a:r>
            <a:r>
              <a:rPr lang="en-US" altLang="ko-KR"/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9216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63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226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23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1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23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1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23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1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23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1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23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0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23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0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6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23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0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23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0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22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30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22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9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22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9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22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9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22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9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22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9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22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8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227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22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8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9227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228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228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228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228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228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2164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Option: </a:t>
            </a:r>
            <a:r>
              <a:rPr lang="en-US" altLang="ko-KR" i="1">
                <a:latin typeface="Gill Sans MT" panose="020B0502020104020203" pitchFamily="34" charset="0"/>
              </a:rPr>
              <a:t>connect each access ISP to a global transit ISP? </a:t>
            </a:r>
            <a:r>
              <a:rPr lang="en-US" altLang="ko-KR" i="1">
                <a:solidFill>
                  <a:srgbClr val="C00000"/>
                </a:solidFill>
              </a:rPr>
              <a:t>Customer</a:t>
            </a:r>
            <a:r>
              <a:rPr lang="en-US" altLang="ko-KR" i="1"/>
              <a:t> and </a:t>
            </a:r>
            <a:r>
              <a:rPr lang="en-US" altLang="ko-KR" i="1">
                <a:solidFill>
                  <a:srgbClr val="C00000"/>
                </a:solidFill>
              </a:rPr>
              <a:t>provider </a:t>
            </a:r>
            <a:r>
              <a:rPr lang="en-US" altLang="ko-KR" i="1"/>
              <a:t>ISPs have economic agreement.</a:t>
            </a:r>
            <a:endParaRPr lang="en-US" altLang="ko-KR">
              <a:latin typeface="Gill Sans MT" panose="020B0502020104020203" pitchFamily="34" charset="0"/>
            </a:endParaRPr>
          </a:p>
        </p:txBody>
      </p:sp>
      <p:sp>
        <p:nvSpPr>
          <p:cNvPr id="92165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92166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9225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5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5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5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61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62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59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60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67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9224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4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4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5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53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54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51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52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68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9223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4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4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4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4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4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4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4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69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9223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3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3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3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37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38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35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36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70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9222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2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2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2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29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30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27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28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71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9221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1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1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1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21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22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19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20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72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9220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0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0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1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13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14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11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12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2173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921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922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922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22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2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2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2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92174" name="Straight Connector 10"/>
          <p:cNvCxnSpPr>
            <a:cxnSpLocks noChangeShapeType="1"/>
            <a:stCxn id="92204" idx="0"/>
            <a:endCxn id="92235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75" name="Straight Connector 297"/>
          <p:cNvCxnSpPr>
            <a:cxnSpLocks noChangeShapeType="1"/>
            <a:endCxn id="92241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76" name="Straight Connector 298"/>
          <p:cNvCxnSpPr>
            <a:cxnSpLocks noChangeShapeType="1"/>
            <a:endCxn id="92243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77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78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79" name="Straight Connector 301"/>
          <p:cNvCxnSpPr>
            <a:cxnSpLocks noChangeShapeType="1"/>
            <a:stCxn id="92217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0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1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2" name="Straight Connector 304"/>
          <p:cNvCxnSpPr>
            <a:cxnSpLocks noChangeShapeType="1"/>
            <a:endCxn id="92199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3" name="Straight Connector 22"/>
          <p:cNvCxnSpPr>
            <a:cxnSpLocks noChangeShapeType="1"/>
            <a:endCxn id="92201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4" name="Straight Connector 305"/>
          <p:cNvCxnSpPr>
            <a:cxnSpLocks noChangeShapeType="1"/>
            <a:endCxn id="92203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5" name="Straight Connector 306"/>
          <p:cNvCxnSpPr>
            <a:cxnSpLocks noChangeShapeType="1"/>
            <a:endCxn id="92203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6" name="Straight Connector 307"/>
          <p:cNvCxnSpPr>
            <a:cxnSpLocks noChangeShapeType="1"/>
            <a:endCxn id="92259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7" name="Straight Connector 308"/>
          <p:cNvCxnSpPr>
            <a:cxnSpLocks noChangeShapeType="1"/>
            <a:endCxn id="92255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8" name="Straight Connector 309"/>
          <p:cNvCxnSpPr>
            <a:cxnSpLocks noChangeShapeType="1"/>
            <a:endCxn id="92255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89" name="Straight Connector 310"/>
          <p:cNvCxnSpPr>
            <a:cxnSpLocks noChangeShapeType="1"/>
            <a:stCxn id="92286" idx="0"/>
            <a:endCxn id="92255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0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1" name="Straight Connector 312"/>
          <p:cNvCxnSpPr>
            <a:cxnSpLocks noChangeShapeType="1"/>
            <a:stCxn id="92289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2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3" name="Straight Connector 314"/>
          <p:cNvCxnSpPr>
            <a:cxnSpLocks noChangeShapeType="1"/>
            <a:endCxn id="92212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4" name="Straight Connector 315"/>
          <p:cNvCxnSpPr>
            <a:cxnSpLocks noChangeShapeType="1"/>
            <a:endCxn id="92212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5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6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2197" name="Straight Connector 318"/>
          <p:cNvCxnSpPr>
            <a:cxnSpLocks noChangeShapeType="1"/>
            <a:stCxn id="92297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2198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/>
              <a:t>global</a:t>
            </a:r>
            <a:br>
              <a:rPr lang="en-US" altLang="ko-KR" i="1"/>
            </a:br>
            <a:r>
              <a:rPr lang="en-US" altLang="ko-KR" i="1"/>
              <a:t>ISP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9421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448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4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3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4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3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4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3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4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2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4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2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4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2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4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2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4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2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8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4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1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4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1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4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1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4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1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4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1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4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0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4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0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449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45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50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94497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4498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4499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4500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4501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4502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4212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>
                <a:latin typeface="Gill Sans MT" panose="020B0502020104020203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94213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439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439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44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7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7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4400" name="Straight Connector 10"/>
            <p:cNvCxnSpPr>
              <a:cxnSpLocks noChangeShapeType="1"/>
              <a:stCxn id="9447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08" name="Straight Connector 304"/>
            <p:cNvCxnSpPr>
              <a:cxnSpLocks noChangeShapeType="1"/>
              <a:endCxn id="9447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40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B</a:t>
              </a:r>
            </a:p>
          </p:txBody>
        </p:sp>
        <p:grpSp>
          <p:nvGrpSpPr>
            <p:cNvPr id="9441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44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6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7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44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6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6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44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5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5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44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4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4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44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3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44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2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3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41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4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4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42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4214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4315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431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43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9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9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9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4317" name="Straight Connector 334"/>
            <p:cNvCxnSpPr>
              <a:cxnSpLocks noChangeShapeType="1"/>
              <a:stCxn id="9439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18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19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0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1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2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3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4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25" name="Straight Connector 342"/>
            <p:cNvCxnSpPr>
              <a:cxnSpLocks noChangeShapeType="1"/>
              <a:endCxn id="9439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326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A</a:t>
              </a:r>
            </a:p>
          </p:txBody>
        </p:sp>
        <p:grpSp>
          <p:nvGrpSpPr>
            <p:cNvPr id="9432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43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8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8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87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2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43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7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7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2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43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7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7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3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43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6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63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3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43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5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5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3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43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4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4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33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4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39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421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4232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423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430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1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1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4234" name="Straight Connector 419"/>
            <p:cNvCxnSpPr>
              <a:cxnSpLocks noChangeShapeType="1"/>
              <a:stCxn id="9431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35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36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37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38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39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40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41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42" name="Straight Connector 427"/>
            <p:cNvCxnSpPr>
              <a:cxnSpLocks noChangeShapeType="1"/>
              <a:endCxn id="9430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243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C</a:t>
              </a:r>
            </a:p>
          </p:txBody>
        </p:sp>
        <p:grpSp>
          <p:nvGrpSpPr>
            <p:cNvPr id="9424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42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3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3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3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30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30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4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42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9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9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4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42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8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4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42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4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42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7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4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42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6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6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425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42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25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25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cxnSp>
        <p:nvCxnSpPr>
          <p:cNvPr id="94216" name="Straight Connector 12"/>
          <p:cNvCxnSpPr>
            <a:cxnSpLocks noChangeShapeType="1"/>
            <a:endCxn id="94392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Connector 500"/>
          <p:cNvCxnSpPr>
            <a:cxnSpLocks noChangeShapeType="1"/>
            <a:endCxn id="94394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Connector 501"/>
          <p:cNvCxnSpPr>
            <a:cxnSpLocks noChangeShapeType="1"/>
            <a:endCxn id="94390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Connector 502"/>
          <p:cNvCxnSpPr>
            <a:cxnSpLocks noChangeShapeType="1"/>
            <a:endCxn id="94360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503"/>
          <p:cNvCxnSpPr>
            <a:cxnSpLocks noChangeShapeType="1"/>
            <a:endCxn id="94360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1" name="Straight Connector 504"/>
          <p:cNvCxnSpPr>
            <a:cxnSpLocks noChangeShapeType="1"/>
            <a:endCxn id="94443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2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3" name="Straight Connector 506"/>
          <p:cNvCxnSpPr>
            <a:cxnSpLocks noChangeShapeType="1"/>
            <a:stCxn id="94509" idx="4"/>
            <a:endCxn id="94438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4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5" name="Straight Connector 508"/>
          <p:cNvCxnSpPr>
            <a:cxnSpLocks noChangeShapeType="1"/>
            <a:endCxn id="94425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6" name="Straight Connector 509"/>
          <p:cNvCxnSpPr>
            <a:cxnSpLocks noChangeShapeType="1"/>
            <a:stCxn id="94507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7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8" name="Straight Connector 511"/>
          <p:cNvCxnSpPr>
            <a:cxnSpLocks noChangeShapeType="1"/>
            <a:stCxn id="94504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9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30" name="Straight Connector 513"/>
          <p:cNvCxnSpPr>
            <a:cxnSpLocks noChangeShapeType="1"/>
            <a:endCxn id="94255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31" name="Straight Connector 514"/>
          <p:cNvCxnSpPr>
            <a:cxnSpLocks noChangeShapeType="1"/>
            <a:endCxn id="94311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96258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59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655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66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60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66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60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66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60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65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9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65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9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65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9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65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9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5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65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9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65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8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65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8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65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8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65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8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65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8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65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7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65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7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656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65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7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9656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656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657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657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657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657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6260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>
                <a:latin typeface="Gill Sans MT" panose="020B0502020104020203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96261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6469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647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65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4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6471" name="Straight Connector 10"/>
            <p:cNvCxnSpPr>
              <a:cxnSpLocks noChangeShapeType="1"/>
              <a:stCxn id="9654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2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3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4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5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6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7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8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79" name="Straight Connector 304"/>
            <p:cNvCxnSpPr>
              <a:cxnSpLocks noChangeShapeType="1"/>
              <a:endCxn id="9654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480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B</a:t>
              </a:r>
            </a:p>
          </p:txBody>
        </p:sp>
        <p:grpSp>
          <p:nvGrpSpPr>
            <p:cNvPr id="9648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65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4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4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65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32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33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65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2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2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65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1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1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65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5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0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0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64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5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5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50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50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8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64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9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93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6262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6386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638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64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6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6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6388" name="Straight Connector 334"/>
            <p:cNvCxnSpPr>
              <a:cxnSpLocks noChangeShapeType="1"/>
              <a:stCxn id="9646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89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0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1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2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3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4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5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96" name="Straight Connector 342"/>
            <p:cNvCxnSpPr>
              <a:cxnSpLocks noChangeShapeType="1"/>
              <a:endCxn id="9646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397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A</a:t>
              </a:r>
            </a:p>
          </p:txBody>
        </p:sp>
        <p:grpSp>
          <p:nvGrpSpPr>
            <p:cNvPr id="9639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64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5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9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64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4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4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5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0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64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4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4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0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64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3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34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0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64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2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26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0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64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1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1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40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64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4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4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4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40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41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6263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6303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6304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6378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8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83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6305" name="Straight Connector 419"/>
            <p:cNvCxnSpPr>
              <a:cxnSpLocks noChangeShapeType="1"/>
              <a:stCxn id="96383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06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07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08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09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10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11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12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13" name="Straight Connector 427"/>
            <p:cNvCxnSpPr>
              <a:cxnSpLocks noChangeShapeType="1"/>
              <a:endCxn id="96378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314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C</a:t>
              </a:r>
            </a:p>
          </p:txBody>
        </p:sp>
        <p:grpSp>
          <p:nvGrpSpPr>
            <p:cNvPr id="96315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6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7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7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16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6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66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67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17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6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5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5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1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6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5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5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19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6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4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4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2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6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3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6321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6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6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32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32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cxnSp>
        <p:nvCxnSpPr>
          <p:cNvPr id="96264" name="Straight Connector 12"/>
          <p:cNvCxnSpPr>
            <a:cxnSpLocks noChangeShapeType="1"/>
            <a:endCxn id="96463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Connector 500"/>
          <p:cNvCxnSpPr>
            <a:cxnSpLocks noChangeShapeType="1"/>
            <a:endCxn id="96465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Connector 501"/>
          <p:cNvCxnSpPr>
            <a:cxnSpLocks noChangeShapeType="1"/>
            <a:endCxn id="96461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Connector 502"/>
          <p:cNvCxnSpPr>
            <a:cxnSpLocks noChangeShapeType="1"/>
            <a:endCxn id="96431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8" name="Straight Connector 503"/>
          <p:cNvCxnSpPr>
            <a:cxnSpLocks noChangeShapeType="1"/>
            <a:endCxn id="96431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9" name="Straight Connector 504"/>
          <p:cNvCxnSpPr>
            <a:cxnSpLocks noChangeShapeType="1"/>
            <a:endCxn id="96514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0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1" name="Straight Connector 506"/>
          <p:cNvCxnSpPr>
            <a:cxnSpLocks noChangeShapeType="1"/>
            <a:stCxn id="96580" idx="4"/>
            <a:endCxn id="96509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2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3" name="Straight Connector 508"/>
          <p:cNvCxnSpPr>
            <a:cxnSpLocks noChangeShapeType="1"/>
            <a:endCxn id="96496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4" name="Straight Connector 509"/>
          <p:cNvCxnSpPr>
            <a:cxnSpLocks noChangeShapeType="1"/>
            <a:stCxn id="96578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5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6" name="Straight Connector 511"/>
          <p:cNvCxnSpPr>
            <a:cxnSpLocks noChangeShapeType="1"/>
            <a:stCxn id="96575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7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8" name="Straight Connector 513"/>
          <p:cNvCxnSpPr>
            <a:cxnSpLocks noChangeShapeType="1"/>
            <a:endCxn id="96326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79" name="Straight Connector 514"/>
          <p:cNvCxnSpPr>
            <a:cxnSpLocks noChangeShapeType="1"/>
            <a:endCxn id="96382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521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6298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6301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96302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6299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00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33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6292" name="Straight Connector 515"/>
            <p:cNvCxnSpPr>
              <a:cxnSpLocks noChangeShapeType="1"/>
              <a:stCxn id="96348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6293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6296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96297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6294" name="Straight Connector 519"/>
            <p:cNvCxnSpPr>
              <a:cxnSpLocks noChangeShapeType="1"/>
              <a:stCxn id="96296" idx="6"/>
              <a:endCxn id="96548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95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4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6289" name="Straight Connector 7"/>
            <p:cNvCxnSpPr>
              <a:cxnSpLocks noChangeShapeType="1"/>
              <a:stCxn id="96421" idx="5"/>
              <a:endCxn id="96546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90" name="Straight Connector 415"/>
            <p:cNvCxnSpPr>
              <a:cxnSpLocks noChangeShapeType="1"/>
              <a:endCxn id="96380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91" name="Straight Connector 523"/>
            <p:cNvCxnSpPr>
              <a:cxnSpLocks noChangeShapeType="1"/>
              <a:stCxn id="96343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57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96287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96288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65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96285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96286" name="Straight Connector 39948"/>
            <p:cNvCxnSpPr>
              <a:cxnSpLocks noChangeShapeType="1"/>
              <a:endCxn id="96302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983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30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859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86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5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86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5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86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4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864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4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864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4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864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4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86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4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86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3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86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3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86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3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0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86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3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1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86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3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1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86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2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1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86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2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1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86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2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9861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86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62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98615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616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617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618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619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8620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8308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>
                <a:latin typeface="Gill Sans MT" panose="020B0502020104020203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9830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8516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851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85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9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9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8518" name="Straight Connector 10"/>
            <p:cNvCxnSpPr>
              <a:cxnSpLocks noChangeShapeType="1"/>
              <a:stCxn id="9859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19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0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1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2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3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4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5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26" name="Straight Connector 304"/>
            <p:cNvCxnSpPr>
              <a:cxnSpLocks noChangeShapeType="1"/>
              <a:endCxn id="9859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527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B</a:t>
              </a:r>
            </a:p>
          </p:txBody>
        </p:sp>
        <p:grpSp>
          <p:nvGrpSpPr>
            <p:cNvPr id="9852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85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8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2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85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79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80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3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85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7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7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3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85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6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6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3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85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5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5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3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85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4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48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53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85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3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40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8310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8433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8434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85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1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13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8435" name="Straight Connector 334"/>
            <p:cNvCxnSpPr>
              <a:cxnSpLocks noChangeShapeType="1"/>
              <a:stCxn id="98513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36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37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38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39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40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41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42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43" name="Straight Connector 342"/>
            <p:cNvCxnSpPr>
              <a:cxnSpLocks noChangeShapeType="1"/>
              <a:endCxn id="98508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444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A</a:t>
              </a:r>
            </a:p>
          </p:txBody>
        </p:sp>
        <p:grpSp>
          <p:nvGrpSpPr>
            <p:cNvPr id="98445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85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5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5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5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5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5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50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46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84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9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97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47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84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89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4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84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8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81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49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84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7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73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5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84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6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6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451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84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5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57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98311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8350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9835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8425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2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30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8352" name="Straight Connector 419"/>
            <p:cNvCxnSpPr>
              <a:cxnSpLocks noChangeShapeType="1"/>
              <a:stCxn id="9843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3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4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5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6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7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8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59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60" name="Straight Connector 427"/>
            <p:cNvCxnSpPr>
              <a:cxnSpLocks noChangeShapeType="1"/>
              <a:endCxn id="9842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361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C</a:t>
              </a:r>
            </a:p>
          </p:txBody>
        </p:sp>
        <p:grpSp>
          <p:nvGrpSpPr>
            <p:cNvPr id="9836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8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2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2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84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13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14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84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4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4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4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4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40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83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3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3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4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39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39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83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3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3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3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3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3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83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3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3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3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3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3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9836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83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3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83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83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3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37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3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cxnSp>
        <p:nvCxnSpPr>
          <p:cNvPr id="98312" name="Straight Connector 12"/>
          <p:cNvCxnSpPr>
            <a:cxnSpLocks noChangeShapeType="1"/>
            <a:endCxn id="98510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3" name="Straight Connector 500"/>
          <p:cNvCxnSpPr>
            <a:cxnSpLocks noChangeShapeType="1"/>
            <a:stCxn id="98635" idx="8"/>
            <a:endCxn id="98333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4" name="Straight Connector 501"/>
          <p:cNvCxnSpPr>
            <a:cxnSpLocks noChangeShapeType="1"/>
            <a:endCxn id="98333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5" name="Straight Connector 502"/>
          <p:cNvCxnSpPr>
            <a:cxnSpLocks noChangeShapeType="1"/>
            <a:endCxn id="98478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6" name="Straight Connector 503"/>
          <p:cNvCxnSpPr>
            <a:cxnSpLocks noChangeShapeType="1"/>
            <a:endCxn id="98478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7" name="Straight Connector 504"/>
          <p:cNvCxnSpPr>
            <a:cxnSpLocks noChangeShapeType="1"/>
            <a:endCxn id="98561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8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19" name="Straight Connector 506"/>
          <p:cNvCxnSpPr>
            <a:cxnSpLocks noChangeShapeType="1"/>
            <a:stCxn id="98627" idx="4"/>
            <a:endCxn id="98556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0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1" name="Straight Connector 508"/>
          <p:cNvCxnSpPr>
            <a:cxnSpLocks noChangeShapeType="1"/>
            <a:endCxn id="98543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2" name="Straight Connector 509"/>
          <p:cNvCxnSpPr>
            <a:cxnSpLocks noChangeShapeType="1"/>
            <a:stCxn id="98625" idx="0"/>
            <a:endCxn id="98331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3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4" name="Straight Connector 511"/>
          <p:cNvCxnSpPr>
            <a:cxnSpLocks noChangeShapeType="1"/>
            <a:stCxn id="98622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5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6" name="Straight Connector 513"/>
          <p:cNvCxnSpPr>
            <a:cxnSpLocks noChangeShapeType="1"/>
            <a:stCxn id="98644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27" name="Straight Connector 514"/>
          <p:cNvCxnSpPr>
            <a:cxnSpLocks noChangeShapeType="1"/>
            <a:endCxn id="98333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98328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8345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8348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98349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8346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47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8329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8339" name="Straight Connector 515"/>
            <p:cNvCxnSpPr>
              <a:cxnSpLocks noChangeShapeType="1"/>
              <a:stCxn id="98395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8340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8343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98344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8341" name="Straight Connector 519"/>
            <p:cNvCxnSpPr>
              <a:cxnSpLocks noChangeShapeType="1"/>
              <a:stCxn id="98343" idx="6"/>
              <a:endCxn id="98595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42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8330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8336" name="Straight Connector 7"/>
            <p:cNvCxnSpPr>
              <a:cxnSpLocks noChangeShapeType="1"/>
              <a:stCxn id="98468" idx="5"/>
              <a:endCxn id="98593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37" name="Straight Connector 415"/>
            <p:cNvCxnSpPr>
              <a:cxnSpLocks noChangeShapeType="1"/>
              <a:endCxn id="98427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38" name="Straight Connector 523"/>
            <p:cNvCxnSpPr>
              <a:cxnSpLocks noChangeShapeType="1"/>
              <a:stCxn id="98390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31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98332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 i="1"/>
              <a:t>regional net</a:t>
            </a:r>
          </a:p>
        </p:txBody>
      </p:sp>
      <p:sp>
        <p:nvSpPr>
          <p:cNvPr id="98333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cxnSp>
        <p:nvCxnSpPr>
          <p:cNvPr id="98334" name="Straight Connector 39941"/>
          <p:cNvCxnSpPr>
            <a:cxnSpLocks noChangeShapeType="1"/>
            <a:stCxn id="98333" idx="0"/>
            <a:endCxn id="98456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8335" name="Straight Connector 524"/>
          <p:cNvCxnSpPr>
            <a:cxnSpLocks noChangeShapeType="1"/>
            <a:endCxn id="98429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277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CC0000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37FB156-D118-4F34-A870-BBD4D4F62F72}" type="slidenum">
              <a:rPr lang="en-US" altLang="ko-KR" sz="1200">
                <a:latin typeface="Tahoma" panose="020B0604030504040204" pitchFamily="34" charset="0"/>
              </a:rPr>
              <a:pPr/>
              <a:t>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pic>
        <p:nvPicPr>
          <p:cNvPr id="100354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355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10065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07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1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5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07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0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07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0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07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0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07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0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07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70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06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9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06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9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06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9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06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9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06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9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6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06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8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7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06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8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7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06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8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7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06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8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grpSp>
          <p:nvGrpSpPr>
            <p:cNvPr id="10067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06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8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ko-KR" sz="1000"/>
                  <a:t>net</a:t>
                </a:r>
              </a:p>
            </p:txBody>
          </p:sp>
        </p:grpSp>
        <p:sp>
          <p:nvSpPr>
            <p:cNvPr id="10067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67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67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67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67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067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0356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>
                <a:latin typeface="Gill Sans MT" panose="020B0502020104020203" pitchFamily="34" charset="0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100357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057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0057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06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5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5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100577" name="Straight Connector 10"/>
            <p:cNvCxnSpPr>
              <a:cxnSpLocks noChangeShapeType="1"/>
              <a:stCxn id="10065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7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7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85" name="Straight Connector 304"/>
            <p:cNvCxnSpPr>
              <a:cxnSpLocks noChangeShapeType="1"/>
              <a:endCxn id="10065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58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B</a:t>
              </a:r>
            </a:p>
          </p:txBody>
        </p:sp>
        <p:grpSp>
          <p:nvGrpSpPr>
            <p:cNvPr id="10058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06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8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06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3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3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8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06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3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3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9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06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2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2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9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06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1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9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06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6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6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60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60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9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05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6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6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9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9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00358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049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0049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05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7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7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100494" name="Straight Connector 334"/>
            <p:cNvCxnSpPr>
              <a:cxnSpLocks noChangeShapeType="1"/>
              <a:stCxn id="10057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9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9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9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9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9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0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0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02" name="Straight Connector 342"/>
            <p:cNvCxnSpPr>
              <a:cxnSpLocks noChangeShapeType="1"/>
              <a:endCxn id="10056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50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A</a:t>
              </a:r>
            </a:p>
          </p:txBody>
        </p:sp>
        <p:grpSp>
          <p:nvGrpSpPr>
            <p:cNvPr id="10050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05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6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6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0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05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5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5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0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05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4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4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0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05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3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4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0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05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3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0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05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2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2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51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05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5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5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5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5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5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51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00359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040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0041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048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8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8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100411" name="Straight Connector 419"/>
            <p:cNvCxnSpPr>
              <a:cxnSpLocks noChangeShapeType="1"/>
              <a:stCxn id="10048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19" name="Straight Connector 427"/>
            <p:cNvCxnSpPr>
              <a:cxnSpLocks noChangeShapeType="1"/>
              <a:endCxn id="10048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42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 i="1"/>
                <a:t>ISP B</a:t>
              </a:r>
            </a:p>
          </p:txBody>
        </p:sp>
        <p:grpSp>
          <p:nvGrpSpPr>
            <p:cNvPr id="10042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04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8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8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04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7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7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04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6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6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04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5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5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04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4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4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04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4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042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04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4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4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4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43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43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cxnSp>
        <p:nvCxnSpPr>
          <p:cNvPr id="100360" name="Straight Connector 12"/>
          <p:cNvCxnSpPr>
            <a:cxnSpLocks noChangeShapeType="1"/>
            <a:endCxn id="10056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1" name="Straight Connector 500"/>
          <p:cNvCxnSpPr>
            <a:cxnSpLocks noChangeShapeType="1"/>
            <a:stCxn id="100694" idx="8"/>
            <a:endCxn id="100381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2" name="Straight Connector 501"/>
          <p:cNvCxnSpPr>
            <a:cxnSpLocks noChangeShapeType="1"/>
            <a:endCxn id="100381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3" name="Straight Connector 502"/>
          <p:cNvCxnSpPr>
            <a:cxnSpLocks noChangeShapeType="1"/>
            <a:endCxn id="10053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4" name="Straight Connector 503"/>
          <p:cNvCxnSpPr>
            <a:cxnSpLocks noChangeShapeType="1"/>
            <a:endCxn id="10053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5" name="Straight Connector 504"/>
          <p:cNvCxnSpPr>
            <a:cxnSpLocks noChangeShapeType="1"/>
            <a:endCxn id="10062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6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7" name="Straight Connector 506"/>
          <p:cNvCxnSpPr>
            <a:cxnSpLocks noChangeShapeType="1"/>
            <a:stCxn id="100686" idx="4"/>
            <a:endCxn id="10061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8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69" name="Straight Connector 508"/>
          <p:cNvCxnSpPr>
            <a:cxnSpLocks noChangeShapeType="1"/>
            <a:endCxn id="10060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0" name="Straight Connector 509"/>
          <p:cNvCxnSpPr>
            <a:cxnSpLocks noChangeShapeType="1"/>
            <a:stCxn id="100684" idx="0"/>
            <a:endCxn id="100379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1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2" name="Straight Connector 511"/>
          <p:cNvCxnSpPr>
            <a:cxnSpLocks noChangeShapeType="1"/>
            <a:stCxn id="10068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3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4" name="Straight Connector 513"/>
          <p:cNvCxnSpPr>
            <a:cxnSpLocks noChangeShapeType="1"/>
            <a:stCxn id="10070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75" name="Straight Connector 514"/>
          <p:cNvCxnSpPr>
            <a:cxnSpLocks noChangeShapeType="1"/>
            <a:endCxn id="100381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00376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040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040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0040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040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0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0377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0398" name="Straight Connector 515"/>
            <p:cNvCxnSpPr>
              <a:cxnSpLocks noChangeShapeType="1"/>
              <a:stCxn id="10045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039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040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0040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ko-KR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0400" name="Straight Connector 519"/>
            <p:cNvCxnSpPr>
              <a:cxnSpLocks noChangeShapeType="1"/>
              <a:stCxn id="100402" idx="6"/>
              <a:endCxn id="10065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0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0378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0395" name="Straight Connector 7"/>
            <p:cNvCxnSpPr>
              <a:cxnSpLocks noChangeShapeType="1"/>
              <a:stCxn id="100527" idx="5"/>
              <a:endCxn id="10065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96" name="Straight Connector 415"/>
            <p:cNvCxnSpPr>
              <a:cxnSpLocks noChangeShapeType="1"/>
              <a:endCxn id="10048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97" name="Straight Connector 523"/>
            <p:cNvCxnSpPr>
              <a:cxnSpLocks noChangeShapeType="1"/>
              <a:stCxn id="10044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79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00380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 i="1"/>
              <a:t>regional net</a:t>
            </a:r>
          </a:p>
        </p:txBody>
      </p:sp>
      <p:sp>
        <p:nvSpPr>
          <p:cNvPr id="100381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cxnSp>
        <p:nvCxnSpPr>
          <p:cNvPr id="100382" name="Straight Connector 39941"/>
          <p:cNvCxnSpPr>
            <a:cxnSpLocks noChangeShapeType="1"/>
            <a:stCxn id="100381" idx="0"/>
            <a:endCxn id="10051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83" name="Straight Connector 524"/>
          <p:cNvCxnSpPr>
            <a:cxnSpLocks noChangeShapeType="1"/>
            <a:endCxn id="10048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0384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00385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100386" name="Straight Connector 19"/>
          <p:cNvCxnSpPr>
            <a:cxnSpLocks noChangeShapeType="1"/>
            <a:stCxn id="100707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87" name="Straight Connector 525"/>
          <p:cNvCxnSpPr>
            <a:cxnSpLocks noChangeShapeType="1"/>
            <a:endCxn id="100384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88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89" name="Straight Connector 527"/>
          <p:cNvCxnSpPr>
            <a:cxnSpLocks noChangeShapeType="1"/>
            <a:endCxn id="100384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90" name="Straight Connector 528"/>
          <p:cNvCxnSpPr>
            <a:cxnSpLocks noChangeShapeType="1"/>
            <a:endCxn id="100454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91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92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93" name="Straight Connector 531"/>
          <p:cNvCxnSpPr>
            <a:cxnSpLocks noChangeShapeType="1"/>
            <a:stCxn id="100686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0394" name="Straight Connector 532"/>
          <p:cNvCxnSpPr>
            <a:cxnSpLocks noChangeShapeType="1"/>
            <a:stCxn id="100688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Internet structure: network of networks</a:t>
            </a:r>
            <a:endParaRPr lang="en-US" altLang="ko-KR" smtClean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at center: small # of well-connected large networks</a:t>
            </a:r>
          </a:p>
          <a:p>
            <a:pPr lvl="1" eaLnBrk="1" hangingPunct="1"/>
            <a:r>
              <a:rPr lang="ja-JP" altLang="en-US" sz="2000" smtClean="0">
                <a:solidFill>
                  <a:srgbClr val="CC0000"/>
                </a:solidFill>
                <a:ea typeface="MS PGothic" panose="020B0600070205080204" pitchFamily="34" charset="-128"/>
              </a:rPr>
              <a:t>“</a:t>
            </a:r>
            <a:r>
              <a:rPr lang="en-US" altLang="ja-JP" sz="2000" smtClean="0">
                <a:solidFill>
                  <a:srgbClr val="CC0000"/>
                </a:solidFill>
                <a:ea typeface="MS PGothic" panose="020B0600070205080204" pitchFamily="34" charset="-128"/>
              </a:rPr>
              <a:t>tier-1</a:t>
            </a:r>
            <a:r>
              <a:rPr lang="ja-JP" altLang="en-US" sz="2000" smtClean="0">
                <a:solidFill>
                  <a:srgbClr val="CC0000"/>
                </a:solidFill>
                <a:ea typeface="MS PGothic" panose="020B0600070205080204" pitchFamily="34" charset="-128"/>
              </a:rPr>
              <a:t>”</a:t>
            </a:r>
            <a:r>
              <a:rPr lang="en-US" altLang="ja-JP" sz="2000" smtClean="0">
                <a:solidFill>
                  <a:srgbClr val="CC0000"/>
                </a:solidFill>
                <a:ea typeface="MS PGothic" panose="020B0600070205080204" pitchFamily="34" charset="-128"/>
              </a:rPr>
              <a:t> commercial ISPs</a:t>
            </a:r>
            <a:r>
              <a:rPr lang="en-US" altLang="ja-JP" sz="2000" smtClean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smtClean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altLang="ko-KR" sz="2000" smtClean="0">
                <a:solidFill>
                  <a:srgbClr val="CC0000"/>
                </a:solidFill>
                <a:ea typeface="굴림" panose="020B0600000101010101" pitchFamily="50" charset="-127"/>
              </a:rPr>
              <a:t>content provider network </a:t>
            </a:r>
            <a:r>
              <a:rPr lang="en-US" altLang="ko-KR" sz="2000" smtClean="0">
                <a:ea typeface="굴림" panose="020B0600000101010101" pitchFamily="50" charset="-127"/>
              </a:rPr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ko-KR" sz="2000" smtClean="0">
              <a:ea typeface="굴림" panose="020B0600000101010101" pitchFamily="50" charset="-127"/>
            </a:endParaRPr>
          </a:p>
        </p:txBody>
      </p:sp>
      <p:pic>
        <p:nvPicPr>
          <p:cNvPr id="102404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C951AFB8-E01D-408F-BF66-9EDB2B231B71}" type="slidenum">
              <a:rPr lang="en-US" altLang="ko-KR" sz="1200">
                <a:latin typeface="Tahoma" panose="020B0604030504040204" pitchFamily="34" charset="0"/>
              </a:rPr>
              <a:pPr/>
              <a:t>41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grpSp>
        <p:nvGrpSpPr>
          <p:cNvPr id="102406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102407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08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09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0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1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2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3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4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access</a:t>
              </a:r>
            </a:p>
            <a:p>
              <a:pPr algn="ctr"/>
              <a:r>
                <a:rPr lang="en-US" altLang="ko-KR" sz="1600"/>
                <a:t>ISP</a:t>
              </a:r>
            </a:p>
          </p:txBody>
        </p:sp>
        <p:sp>
          <p:nvSpPr>
            <p:cNvPr id="102415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102416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102419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Tier 1 ISP</a:t>
              </a:r>
              <a:endParaRPr lang="en-US" altLang="ko-KR"/>
            </a:p>
          </p:txBody>
        </p:sp>
        <p:sp>
          <p:nvSpPr>
            <p:cNvPr id="102420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Tier 1 ISP</a:t>
              </a:r>
              <a:endParaRPr lang="en-US" altLang="ko-KR"/>
            </a:p>
          </p:txBody>
        </p:sp>
        <p:sp>
          <p:nvSpPr>
            <p:cNvPr id="102421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Google</a:t>
              </a:r>
              <a:endParaRPr lang="en-US" altLang="ko-KR"/>
            </a:p>
          </p:txBody>
        </p:sp>
        <p:cxnSp>
          <p:nvCxnSpPr>
            <p:cNvPr id="84" name="Straight Connector 83"/>
            <p:cNvCxnSpPr>
              <a:endCxn id="102408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102415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02415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02416" idx="2"/>
              <a:endCxn id="102415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02416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2421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2419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4450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Tier-1 ISP: e.g., Sprint</a:t>
            </a:r>
          </a:p>
        </p:txBody>
      </p:sp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104455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04456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57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58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104459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104531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32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33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4460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61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62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63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64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/>
                <a:t>to/from customers</a:t>
              </a:r>
            </a:p>
          </p:txBody>
        </p:sp>
        <p:sp>
          <p:nvSpPr>
            <p:cNvPr id="104465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/>
                <a:t>peering</a:t>
              </a:r>
            </a:p>
          </p:txBody>
        </p:sp>
        <p:sp>
          <p:nvSpPr>
            <p:cNvPr id="104466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600"/>
                <a:t> to/from backbone</a:t>
              </a:r>
            </a:p>
          </p:txBody>
        </p:sp>
        <p:sp>
          <p:nvSpPr>
            <p:cNvPr id="104467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04468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69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70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471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104472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104529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30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4473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104474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104527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28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4475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latin typeface="Times New Roman" panose="02020603050405020304" pitchFamily="18" charset="0"/>
                </a:rPr>
                <a:t>…</a:t>
              </a:r>
            </a:p>
          </p:txBody>
        </p:sp>
        <p:grpSp>
          <p:nvGrpSpPr>
            <p:cNvPr id="104476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104525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26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4477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04478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104479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1045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520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4523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524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521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22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4480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1045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512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4515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516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513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14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4481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1045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504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4507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508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505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506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4482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1044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96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4499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500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497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498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04483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1044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4488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4491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492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489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490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4484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44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291B4CB5-0CC0-4472-9EF6-1714CA890FCC}" type="slidenum">
              <a:rPr lang="en-US" altLang="ko-KR" sz="1200">
                <a:latin typeface="Tahoma" panose="020B0604030504040204" pitchFamily="34" charset="0"/>
              </a:rPr>
              <a:pPr/>
              <a:t>42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64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dirty="0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dirty="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dirty="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dirty="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dirty="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CC0000"/>
                </a:solidFill>
                <a:ea typeface="굴림" panose="020B0600000101010101" pitchFamily="50" charset="-127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dirty="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dirty="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dirty="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dirty="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dirty="0" smtClean="0"/>
          </a:p>
        </p:txBody>
      </p:sp>
      <p:sp>
        <p:nvSpPr>
          <p:cNvPr id="1065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16B7C08A-96BB-4969-8453-D22AF3E41347}" type="slidenum">
              <a:rPr lang="en-US" altLang="ko-KR" sz="1200">
                <a:latin typeface="Tahoma" panose="020B0604030504040204" pitchFamily="34" charset="0"/>
              </a:rPr>
              <a:pPr/>
              <a:t>43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8546" name="Picture 6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How do loss and delay occur?</a:t>
            </a:r>
            <a:endParaRPr lang="en-US" altLang="ko-KR" sz="4800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packets </a:t>
            </a:r>
            <a:r>
              <a:rPr lang="en-US" altLang="ko-KR" i="1" smtClean="0"/>
              <a:t>queue</a:t>
            </a:r>
            <a:r>
              <a:rPr lang="en-US" altLang="ko-KR" smtClean="0"/>
              <a:t> in router buffers</a:t>
            </a:r>
            <a:r>
              <a:rPr lang="en-US" altLang="ko-KR" sz="2400" smtClean="0"/>
              <a:t> 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CC0000"/>
                </a:solidFill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packets queue, wait for turn</a:t>
            </a:r>
          </a:p>
        </p:txBody>
      </p:sp>
      <p:sp>
        <p:nvSpPr>
          <p:cNvPr id="108549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50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51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grpSp>
        <p:nvGrpSpPr>
          <p:cNvPr id="108552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108599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8604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605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606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8600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8601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602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603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08553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54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55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56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57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58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59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60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61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62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63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64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65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08566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08567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108597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ko-KR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108598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108595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>
                  <a:solidFill>
                    <a:srgbClr val="000000"/>
                  </a:solidFill>
                </a:rPr>
                <a:t>packets queueing</a:t>
              </a:r>
              <a:r>
                <a:rPr lang="en-US" altLang="ko-KR" sz="1800">
                  <a:solidFill>
                    <a:srgbClr val="FF0000"/>
                  </a:solidFill>
                </a:rPr>
                <a:t> </a:t>
              </a:r>
              <a:r>
                <a:rPr lang="en-US" altLang="ko-KR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108596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8570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108587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8592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593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594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08588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8589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590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591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08571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72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573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74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75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08576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108585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8586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ko-KR" sz="1800">
                  <a:solidFill>
                    <a:srgbClr val="000000"/>
                  </a:solidFill>
                </a:rPr>
                <a:t>dropped (</a:t>
              </a:r>
              <a:r>
                <a:rPr lang="en-US" altLang="ko-KR" sz="1800">
                  <a:solidFill>
                    <a:srgbClr val="CC0000"/>
                  </a:solidFill>
                </a:rPr>
                <a:t>loss</a:t>
              </a:r>
              <a:r>
                <a:rPr lang="en-US" altLang="ko-KR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grpSp>
        <p:nvGrpSpPr>
          <p:cNvPr id="108578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108583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84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08579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108581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82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08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9CE73CBA-78E8-4A19-B068-59A8DB296C03}" type="slidenum"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ko-KR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0594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ko-KR" smtClean="0"/>
              <a:t>Four sources of packet delay</a:t>
            </a:r>
            <a:endParaRPr lang="en-US" altLang="ko-KR" sz="4800" smtClean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dirty="0" err="1" smtClean="0">
                <a:solidFill>
                  <a:srgbClr val="CC0000"/>
                </a:solidFill>
              </a:rPr>
              <a:t>d</a:t>
            </a:r>
            <a:r>
              <a:rPr lang="en-US" altLang="ko-KR" baseline="-25000" dirty="0" err="1" smtClean="0">
                <a:solidFill>
                  <a:srgbClr val="CC0000"/>
                </a:solidFill>
              </a:rPr>
              <a:t>proc</a:t>
            </a:r>
            <a:r>
              <a:rPr lang="en-US" altLang="ko-KR" dirty="0" smtClean="0">
                <a:solidFill>
                  <a:srgbClr val="CC0000"/>
                </a:solidFill>
              </a:rPr>
              <a:t>: nodal processing</a:t>
            </a:r>
            <a:r>
              <a:rPr lang="en-US" altLang="ko-KR" dirty="0" smtClean="0"/>
              <a:t> 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check bit errors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determine output link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typically &lt; </a:t>
            </a:r>
            <a:r>
              <a:rPr lang="en-US" altLang="ko-KR" sz="2400" dirty="0" err="1" smtClean="0"/>
              <a:t>msec</a:t>
            </a:r>
            <a:endParaRPr lang="en-US" altLang="ko-KR" sz="2400" dirty="0" smtClean="0"/>
          </a:p>
        </p:txBody>
      </p:sp>
      <p:sp>
        <p:nvSpPr>
          <p:cNvPr id="110597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598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599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grpSp>
        <p:nvGrpSpPr>
          <p:cNvPr id="110600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110644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0649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50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51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0645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0646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47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48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0601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02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03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04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05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06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07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08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09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10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11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12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13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14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0615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0616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0617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110618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19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110620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21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ko-KR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110622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23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0624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110625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0626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110636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0641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42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43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0637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0638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39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0640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4488" indent="-3444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sz="2800" baseline="-25000">
                <a:solidFill>
                  <a:srgbClr val="CC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ko-KR" sz="2800">
                <a:solidFill>
                  <a:srgbClr val="CC0000"/>
                </a:solidFill>
                <a:latin typeface="Gill Sans MT" panose="020B0502020104020203" pitchFamily="34" charset="0"/>
              </a:rPr>
              <a:t>: queueing delay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time waiting at output link for transmission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depends on congestion level of router</a:t>
            </a:r>
          </a:p>
        </p:txBody>
      </p:sp>
      <p:sp>
        <p:nvSpPr>
          <p:cNvPr id="110628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nodal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proc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prop</a:t>
            </a:r>
            <a:endParaRPr lang="en-US" altLang="ko-KR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10629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0634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35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10630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0632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33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106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EF8B86C4-30B1-4F35-A347-8EE0C7D8716A}" type="slidenum"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ko-KR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CC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ko-KR">
                <a:solidFill>
                  <a:srgbClr val="CC0000"/>
                </a:solidFill>
                <a:latin typeface="Gill Sans MT" panose="020B0502020104020203" pitchFamily="34" charset="0"/>
              </a:rPr>
              <a:t>: transmission delay: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>
                <a:solidFill>
                  <a:srgbClr val="000000"/>
                </a:solidFill>
                <a:latin typeface="Gill Sans MT" panose="020B0502020104020203" pitchFamily="34" charset="0"/>
              </a:rPr>
              <a:t>L</a:t>
            </a:r>
            <a:r>
              <a:rPr lang="en-US" altLang="ko-KR" sz="2000">
                <a:solidFill>
                  <a:srgbClr val="000000"/>
                </a:solidFill>
                <a:latin typeface="Gill Sans MT" panose="020B0502020104020203" pitchFamily="34" charset="0"/>
              </a:rPr>
              <a:t>: packet length (bits)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>
                <a:solidFill>
                  <a:srgbClr val="000000"/>
                </a:solidFill>
                <a:latin typeface="Gill Sans MT" panose="020B0502020104020203" pitchFamily="34" charset="0"/>
              </a:rPr>
              <a:t>R</a:t>
            </a:r>
            <a:r>
              <a:rPr lang="en-US" altLang="ko-KR" sz="2000">
                <a:solidFill>
                  <a:srgbClr val="000000"/>
                </a:solidFill>
                <a:latin typeface="Gill Sans MT" panose="020B0502020104020203" pitchFamily="34" charset="0"/>
              </a:rPr>
              <a:t>: link </a:t>
            </a:r>
            <a:r>
              <a:rPr lang="en-US" altLang="ko-KR" sz="2000" i="1">
                <a:solidFill>
                  <a:srgbClr val="000000"/>
                </a:solidFill>
                <a:latin typeface="Gill Sans MT" panose="020B0502020104020203" pitchFamily="34" charset="0"/>
              </a:rPr>
              <a:t>bandwidth (bps)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sz="20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ko-KR" sz="2000" i="1">
                <a:solidFill>
                  <a:srgbClr val="CC0000"/>
                </a:solidFill>
                <a:latin typeface="Gill Sans MT" panose="020B0502020104020203" pitchFamily="34" charset="0"/>
              </a:rPr>
              <a:t> </a:t>
            </a:r>
            <a:r>
              <a:rPr lang="en-US" altLang="ko-KR" sz="2000" i="1">
                <a:solidFill>
                  <a:srgbClr val="000000"/>
                </a:solidFill>
                <a:latin typeface="Gill Sans MT" panose="020B0502020104020203" pitchFamily="34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ko-KR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prop</a:t>
            </a:r>
            <a:r>
              <a:rPr lang="en-US" altLang="ko-KR" dirty="0">
                <a:solidFill>
                  <a:srgbClr val="CC0000"/>
                </a:solidFill>
                <a:latin typeface="Gill Sans MT" panose="020B0502020104020203" pitchFamily="34" charset="0"/>
              </a:rPr>
              <a:t>: propagation delay: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 dirty="0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: length of physical link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 dirty="0">
                <a:solidFill>
                  <a:srgbClr val="000000"/>
                </a:solidFill>
                <a:latin typeface="Gill Sans MT" panose="020B0502020104020203" pitchFamily="34" charset="0"/>
              </a:rPr>
              <a:t>s</a:t>
            </a:r>
            <a:r>
              <a:rPr lang="en-US" altLang="ko-KR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: propagation speed in medium (~2x10</a:t>
            </a:r>
            <a:r>
              <a:rPr lang="en-US" altLang="ko-KR" sz="2000" baseline="30000" dirty="0">
                <a:solidFill>
                  <a:srgbClr val="000000"/>
                </a:solidFill>
                <a:latin typeface="Gill Sans MT" panose="020B0502020104020203" pitchFamily="34" charset="0"/>
              </a:rPr>
              <a:t>8</a:t>
            </a:r>
            <a:r>
              <a:rPr lang="en-US" altLang="ko-KR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m/sec)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0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sz="2000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prop</a:t>
            </a:r>
            <a:r>
              <a:rPr lang="en-US" altLang="ko-KR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ko-KR" sz="2000" i="1" dirty="0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/</a:t>
            </a:r>
            <a:r>
              <a:rPr lang="en-US" altLang="ko-KR" sz="2000" i="1" dirty="0">
                <a:solidFill>
                  <a:srgbClr val="000000"/>
                </a:solidFill>
                <a:latin typeface="Gill Sans MT" panose="020B0502020104020203" pitchFamily="34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solidFill>
                  <a:srgbClr val="000000"/>
                </a:solidFill>
              </a:endParaRPr>
            </a:p>
          </p:txBody>
        </p:sp>
        <p:sp>
          <p:nvSpPr>
            <p:cNvPr id="112703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000" i="1">
                  <a:solidFill>
                    <a:srgbClr val="CC0000"/>
                  </a:solidFill>
                </a:rPr>
                <a:t>d</a:t>
              </a:r>
              <a:r>
                <a:rPr lang="en-US" altLang="ko-KR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ko-KR" sz="2000">
                  <a:solidFill>
                    <a:srgbClr val="CC0000"/>
                  </a:solidFill>
                </a:rPr>
                <a:t>and </a:t>
              </a:r>
              <a:r>
                <a:rPr lang="en-US" altLang="ko-KR" sz="2000" i="1">
                  <a:solidFill>
                    <a:srgbClr val="CC0000"/>
                  </a:solidFill>
                </a:rPr>
                <a:t>d</a:t>
              </a:r>
              <a:r>
                <a:rPr lang="en-US" altLang="ko-KR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ko-KR" sz="2000" i="1">
                  <a:solidFill>
                    <a:srgbClr val="CC0000"/>
                  </a:solidFill>
                </a:rPr>
                <a:t>very </a:t>
              </a:r>
              <a:r>
                <a:rPr lang="en-US" altLang="ko-KR" sz="200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112645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400">
                <a:solidFill>
                  <a:srgbClr val="000099"/>
                </a:solidFill>
                <a:latin typeface="Gill Sans MT" panose="020B0502020104020203" pitchFamily="34" charset="0"/>
              </a:rPr>
              <a:t>Four sources of packet delay</a:t>
            </a:r>
            <a:endParaRPr lang="en-US" altLang="ko-KR" sz="48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112647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49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grpSp>
        <p:nvGrpSpPr>
          <p:cNvPr id="112650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112694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2699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700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701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2695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2696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97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98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2651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2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53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4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5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56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7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8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59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60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61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112662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63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ko-KR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112664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65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66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112667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2668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112686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2691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92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93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12687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2688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89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2690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2669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nodal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proc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ko-KR">
                <a:solidFill>
                  <a:srgbClr val="000000"/>
                </a:solidFill>
                <a:latin typeface="Gill Sans MT" panose="020B0502020104020203" pitchFamily="34" charset="0"/>
              </a:rPr>
              <a:t> +  </a:t>
            </a:r>
            <a:r>
              <a:rPr lang="en-US" altLang="ko-KR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ko-KR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prop</a:t>
            </a:r>
            <a:endParaRPr lang="en-US" altLang="ko-KR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26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23BEC3DF-AAA3-4A3A-BC82-110A6FE734ED}" type="slidenum">
              <a:rPr lang="en-US" altLang="ko-KR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ko-KR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12671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72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73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000000"/>
              </a:solidFill>
            </a:endParaRPr>
          </a:p>
        </p:txBody>
      </p:sp>
      <p:sp>
        <p:nvSpPr>
          <p:cNvPr id="112674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75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2676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112677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2684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5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12678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2682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3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12679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112680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81" name="TextBox 1"/>
          <p:cNvSpPr txBox="1">
            <a:spLocks noChangeArrowheads="1"/>
          </p:cNvSpPr>
          <p:nvPr/>
        </p:nvSpPr>
        <p:spPr bwMode="auto">
          <a:xfrm>
            <a:off x="611188" y="6388100"/>
            <a:ext cx="6430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400"/>
              <a:t>* Check out the Java applet for an interactive animation on trans vs. prop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4690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11213"/>
            <a:ext cx="4113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338" y="2927350"/>
            <a:ext cx="4216400" cy="3317875"/>
          </a:xfrm>
        </p:spPr>
        <p:txBody>
          <a:bodyPr/>
          <a:lstStyle/>
          <a:p>
            <a:pPr eaLnBrk="1" hangingPunct="1">
              <a:buClr>
                <a:srgbClr val="0000FF"/>
              </a:buClr>
              <a:buSzPct val="75000"/>
            </a:pPr>
            <a:r>
              <a:rPr lang="en-US" altLang="ko-KR" sz="2400" smtClean="0"/>
              <a:t>cars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propagate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at </a:t>
            </a:r>
            <a:br>
              <a:rPr lang="en-US" altLang="ja-JP" sz="2400" smtClean="0"/>
            </a:br>
            <a:r>
              <a:rPr lang="en-US" altLang="ja-JP" sz="2400" smtClean="0"/>
              <a:t>100 km/hr</a:t>
            </a:r>
          </a:p>
          <a:p>
            <a:pPr eaLnBrk="1" hangingPunct="1">
              <a:buClr>
                <a:srgbClr val="0000FF"/>
              </a:buClr>
              <a:buSzPct val="75000"/>
            </a:pPr>
            <a:r>
              <a:rPr lang="en-US" altLang="ko-KR" sz="2400" smtClean="0"/>
              <a:t>toll booth takes 12 sec to service car (bit transmission time)</a:t>
            </a:r>
          </a:p>
          <a:p>
            <a:pPr eaLnBrk="1" hangingPunct="1">
              <a:buClr>
                <a:srgbClr val="0000FF"/>
              </a:buClr>
              <a:buSzPct val="75000"/>
            </a:pPr>
            <a:r>
              <a:rPr lang="en-US" altLang="ko-KR" sz="2400" smtClean="0"/>
              <a:t>car~bit; caravan ~ packet</a:t>
            </a:r>
          </a:p>
          <a:p>
            <a:pPr eaLnBrk="1" hangingPunct="1">
              <a:buClr>
                <a:srgbClr val="0000FF"/>
              </a:buClr>
              <a:buSzPct val="75000"/>
            </a:pPr>
            <a:r>
              <a:rPr lang="en-US" altLang="ko-KR" sz="2400" i="1" smtClean="0">
                <a:solidFill>
                  <a:srgbClr val="CC0000"/>
                </a:solidFill>
              </a:rPr>
              <a:t>Q:</a:t>
            </a:r>
            <a:r>
              <a:rPr lang="en-US" altLang="ko-KR" sz="2400" smtClean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sz="2400" smtClean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7638" y="2941638"/>
            <a:ext cx="3521075" cy="3365500"/>
          </a:xfrm>
        </p:spPr>
        <p:txBody>
          <a:bodyPr/>
          <a:lstStyle/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smtClean="0"/>
              <a:t>time to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push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entire caravan through toll booth onto highway = 12*10 = 120 sec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smtClean="0"/>
              <a:t>time for last car to propagate from 1st to 2nd toll both: 100km/(100km/hr)= 1 hr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i="1" smtClean="0">
                <a:solidFill>
                  <a:srgbClr val="CC0000"/>
                </a:solidFill>
              </a:rPr>
              <a:t>A:</a:t>
            </a:r>
            <a:r>
              <a:rPr lang="en-US" altLang="ko-KR" sz="2400" smtClean="0">
                <a:solidFill>
                  <a:srgbClr val="CC0000"/>
                </a:solidFill>
              </a:rPr>
              <a:t> 62 minutes</a:t>
            </a:r>
          </a:p>
        </p:txBody>
      </p:sp>
      <p:grpSp>
        <p:nvGrpSpPr>
          <p:cNvPr id="114694" name="Group 42"/>
          <p:cNvGrpSpPr>
            <a:grpSpLocks/>
          </p:cNvGrpSpPr>
          <p:nvPr/>
        </p:nvGrpSpPr>
        <p:grpSpPr bwMode="auto">
          <a:xfrm>
            <a:off x="406400" y="1195388"/>
            <a:ext cx="8043863" cy="1481137"/>
            <a:chOff x="165" y="725"/>
            <a:chExt cx="5067" cy="933"/>
          </a:xfrm>
        </p:grpSpPr>
        <p:grpSp>
          <p:nvGrpSpPr>
            <p:cNvPr id="114696" name="Group 43"/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14720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4721" name="Text Box 45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2000"/>
                  <a:t>toll </a:t>
                </a:r>
              </a:p>
              <a:p>
                <a:pPr algn="ctr"/>
                <a:r>
                  <a:rPr lang="en-US" altLang="ko-KR" sz="2000"/>
                  <a:t>booth</a:t>
                </a:r>
              </a:p>
            </p:txBody>
          </p:sp>
        </p:grpSp>
        <p:grpSp>
          <p:nvGrpSpPr>
            <p:cNvPr id="114697" name="Group 46"/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14718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4719" name="Text Box 48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2000"/>
                  <a:t>toll </a:t>
                </a:r>
              </a:p>
              <a:p>
                <a:pPr algn="ctr"/>
                <a:r>
                  <a:rPr lang="en-US" altLang="ko-KR" sz="2000"/>
                  <a:t>booth</a:t>
                </a:r>
              </a:p>
            </p:txBody>
          </p:sp>
        </p:grpSp>
        <p:sp>
          <p:nvSpPr>
            <p:cNvPr id="114698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4699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ten-car </a:t>
              </a:r>
            </a:p>
            <a:p>
              <a:r>
                <a:rPr lang="en-US" altLang="ko-KR" sz="2000"/>
                <a:t>caravan</a:t>
              </a:r>
            </a:p>
          </p:txBody>
        </p:sp>
        <p:sp>
          <p:nvSpPr>
            <p:cNvPr id="114700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701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100 km</a:t>
              </a:r>
            </a:p>
          </p:txBody>
        </p:sp>
        <p:sp>
          <p:nvSpPr>
            <p:cNvPr id="114702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703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100 km</a:t>
              </a:r>
            </a:p>
          </p:txBody>
        </p:sp>
        <p:sp>
          <p:nvSpPr>
            <p:cNvPr id="114704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4705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4706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4707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pic>
          <p:nvPicPr>
            <p:cNvPr id="114708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709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4710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14716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17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pic>
          <p:nvPicPr>
            <p:cNvPr id="114711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4712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14714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15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14713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146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4A2AA56C-DD41-46E3-8B79-E32A1139E93E}" type="slidenum">
              <a:rPr lang="en-US" altLang="ko-KR" sz="1200">
                <a:latin typeface="Tahoma" panose="020B0604030504040204" pitchFamily="34" charset="0"/>
              </a:rPr>
              <a:pPr/>
              <a:t>47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6738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ko-KR" smtClean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suppose cars now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propagate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at 1000 km/hr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and suppose toll booth now takes one min to service a car</a:t>
            </a:r>
            <a:endParaRPr lang="en-US" altLang="ko-KR" sz="2400" smtClean="0">
              <a:solidFill>
                <a:schemeClr val="accent2"/>
              </a:solidFill>
            </a:endParaRPr>
          </a:p>
          <a:p>
            <a:pPr eaLnBrk="1" hangingPunct="1">
              <a:buSzPct val="75000"/>
            </a:pPr>
            <a:r>
              <a:rPr lang="en-US" altLang="ko-KR" sz="2400" i="1" u="sng" smtClean="0">
                <a:solidFill>
                  <a:srgbClr val="CC0000"/>
                </a:solidFill>
              </a:rPr>
              <a:t>Q:</a:t>
            </a:r>
            <a:r>
              <a:rPr lang="en-US" altLang="ko-KR" sz="2400" smtClean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sz="2400" smtClean="0">
              <a:solidFill>
                <a:srgbClr val="CC0000"/>
              </a:solidFill>
            </a:endParaRPr>
          </a:p>
        </p:txBody>
      </p:sp>
      <p:sp>
        <p:nvSpPr>
          <p:cNvPr id="1167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2975" y="4524375"/>
            <a:ext cx="7989888" cy="1751013"/>
          </a:xfrm>
        </p:spPr>
        <p:txBody>
          <a:bodyPr/>
          <a:lstStyle/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ko-KR" sz="2400" i="1" u="sng" smtClean="0">
                <a:solidFill>
                  <a:srgbClr val="CC0000"/>
                </a:solidFill>
              </a:rPr>
              <a:t>A: Yes!</a:t>
            </a:r>
            <a:r>
              <a:rPr lang="en-US" altLang="ko-KR" sz="2400" smtClean="0"/>
              <a:t>  after 7 min, 1st car arrives at second booth; three cars still at 1st booth.</a:t>
            </a:r>
          </a:p>
        </p:txBody>
      </p:sp>
      <p:grpSp>
        <p:nvGrpSpPr>
          <p:cNvPr id="116742" name="Group 49"/>
          <p:cNvGrpSpPr>
            <a:grpSpLocks/>
          </p:cNvGrpSpPr>
          <p:nvPr/>
        </p:nvGrpSpPr>
        <p:grpSpPr bwMode="auto">
          <a:xfrm>
            <a:off x="684213" y="1150938"/>
            <a:ext cx="8043862" cy="1481137"/>
            <a:chOff x="165" y="725"/>
            <a:chExt cx="5067" cy="933"/>
          </a:xfrm>
        </p:grpSpPr>
        <p:grpSp>
          <p:nvGrpSpPr>
            <p:cNvPr id="116744" name="Group 5"/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16768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6769" name="Text Box 7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2000"/>
                  <a:t>toll </a:t>
                </a:r>
              </a:p>
              <a:p>
                <a:pPr algn="ctr"/>
                <a:r>
                  <a:rPr lang="en-US" altLang="ko-KR" sz="2000"/>
                  <a:t>booth</a:t>
                </a:r>
              </a:p>
            </p:txBody>
          </p:sp>
        </p:grpSp>
        <p:grpSp>
          <p:nvGrpSpPr>
            <p:cNvPr id="116745" name="Group 8"/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16766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16767" name="Text Box 10"/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2000"/>
                  <a:t>toll </a:t>
                </a:r>
              </a:p>
              <a:p>
                <a:pPr algn="ctr"/>
                <a:r>
                  <a:rPr lang="en-US" altLang="ko-KR" sz="2000"/>
                  <a:t>booth</a:t>
                </a:r>
              </a:p>
            </p:txBody>
          </p:sp>
        </p:grpSp>
        <p:sp>
          <p:nvSpPr>
            <p:cNvPr id="116746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6747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ten-car </a:t>
              </a:r>
            </a:p>
            <a:p>
              <a:r>
                <a:rPr lang="en-US" altLang="ko-KR" sz="2000"/>
                <a:t>caravan</a:t>
              </a:r>
            </a:p>
          </p:txBody>
        </p:sp>
        <p:sp>
          <p:nvSpPr>
            <p:cNvPr id="116748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6749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100 km</a:t>
              </a:r>
            </a:p>
          </p:txBody>
        </p:sp>
        <p:sp>
          <p:nvSpPr>
            <p:cNvPr id="116750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6751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100 km</a:t>
              </a:r>
            </a:p>
          </p:txBody>
        </p:sp>
        <p:sp>
          <p:nvSpPr>
            <p:cNvPr id="116752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6753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6754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16755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pic>
          <p:nvPicPr>
            <p:cNvPr id="116756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57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6758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16764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765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pic>
          <p:nvPicPr>
            <p:cNvPr id="116759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6760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16762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763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16761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167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091A22B2-641C-405A-9437-A1995C9AFC2A}" type="slidenum">
              <a:rPr lang="en-US" altLang="ko-KR" sz="1200">
                <a:latin typeface="Tahoma" panose="020B0604030504040204" pitchFamily="34" charset="0"/>
              </a:rPr>
              <a:pPr/>
              <a:t>48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8786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60" descr="queueDe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i="1" smtClean="0"/>
              <a:t>R:</a:t>
            </a:r>
            <a:r>
              <a:rPr lang="en-US" altLang="ko-KR" sz="2400" smtClean="0"/>
              <a:t> link bandwidth (bps)</a:t>
            </a:r>
          </a:p>
          <a:p>
            <a:pPr eaLnBrk="1" hangingPunct="1">
              <a:buSzPct val="75000"/>
            </a:pPr>
            <a:r>
              <a:rPr lang="en-US" altLang="ko-KR" sz="2400" i="1" smtClean="0"/>
              <a:t>L:</a:t>
            </a:r>
            <a:r>
              <a:rPr lang="en-US" altLang="ko-KR" sz="2400" smtClean="0"/>
              <a:t> packet length (bits)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a: average packet arrival rate</a:t>
            </a:r>
          </a:p>
        </p:txBody>
      </p:sp>
      <p:sp>
        <p:nvSpPr>
          <p:cNvPr id="118789" name="Rectangle 61"/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= 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i="1">
                <a:latin typeface="Gill Sans MT" panose="020B0502020104020203" pitchFamily="34" charset="0"/>
              </a:rPr>
              <a:t>La/R</a:t>
            </a:r>
            <a:r>
              <a:rPr lang="en-US" altLang="ko-KR">
                <a:latin typeface="Gill Sans MT" panose="020B0502020104020203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i="1">
                <a:latin typeface="Gill Sans MT" panose="020B0502020104020203" pitchFamily="34" charset="0"/>
              </a:rPr>
              <a:t>La/R </a:t>
            </a:r>
            <a:r>
              <a:rPr lang="en-US" altLang="ko-KR">
                <a:latin typeface="Gill Sans MT" panose="020B0502020104020203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i="1">
                <a:latin typeface="Gill Sans MT" panose="020B0502020104020203" pitchFamily="34" charset="0"/>
              </a:rPr>
              <a:t>La/R </a:t>
            </a:r>
            <a:r>
              <a:rPr lang="en-US" altLang="ko-KR">
                <a:latin typeface="Gill Sans MT" panose="020B0502020104020203" pitchFamily="34" charset="0"/>
              </a:rPr>
              <a:t>&gt; 1: more </a:t>
            </a:r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work</a:t>
            </a:r>
            <a:r>
              <a:rPr lang="ja-JP" altLang="en-US">
                <a:latin typeface="Gill Sans MT" panose="020B0502020104020203" pitchFamily="34" charset="0"/>
              </a:rPr>
              <a:t>”</a:t>
            </a:r>
            <a:r>
              <a:rPr lang="en-US" altLang="ja-JP">
                <a:latin typeface="Gill Sans MT" panose="020B0502020104020203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ko-KR">
                <a:latin typeface="Gill Sans MT" panose="020B0502020104020203" pitchFamily="34" charset="0"/>
              </a:rPr>
              <a:t>    than can be serviced, average delay infinite!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ko-KR">
              <a:latin typeface="Gill Sans MT" panose="020B0502020104020203" pitchFamily="34" charset="0"/>
            </a:endParaRPr>
          </a:p>
        </p:txBody>
      </p:sp>
      <p:sp>
        <p:nvSpPr>
          <p:cNvPr id="118791" name="Rectangle 11"/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18792" name="Rectangle 61"/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1879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5" name="Text Box 15"/>
          <p:cNvSpPr txBox="1">
            <a:spLocks noChangeArrowheads="1"/>
          </p:cNvSpPr>
          <p:nvPr/>
        </p:nvSpPr>
        <p:spPr bwMode="auto">
          <a:xfrm>
            <a:off x="7554913" y="4141788"/>
            <a:ext cx="1054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/>
              <a:t>La/R ~ 0</a:t>
            </a:r>
          </a:p>
        </p:txBody>
      </p:sp>
      <p:sp>
        <p:nvSpPr>
          <p:cNvPr id="1187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Queueing delay (revisited)</a:t>
            </a:r>
            <a:endParaRPr lang="en-US" altLang="ko-KR" smtClean="0"/>
          </a:p>
        </p:txBody>
      </p:sp>
      <p:sp>
        <p:nvSpPr>
          <p:cNvPr id="118797" name="Text Box 16"/>
          <p:cNvSpPr txBox="1">
            <a:spLocks noChangeArrowheads="1"/>
          </p:cNvSpPr>
          <p:nvPr/>
        </p:nvSpPr>
        <p:spPr bwMode="auto">
          <a:xfrm>
            <a:off x="7885113" y="6110288"/>
            <a:ext cx="113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/>
              <a:t>La/R -&gt; 1</a:t>
            </a:r>
          </a:p>
        </p:txBody>
      </p:sp>
      <p:sp>
        <p:nvSpPr>
          <p:cNvPr id="1187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871D71EA-CC1C-4BA3-8EAA-A1C17635CDD1}" type="slidenum">
              <a:rPr lang="en-US" altLang="ko-KR" sz="1200">
                <a:latin typeface="Tahoma" panose="020B0604030504040204" pitchFamily="34" charset="0"/>
              </a:rPr>
              <a:pPr/>
              <a:t>49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118799" name="TextBox 1"/>
          <p:cNvSpPr txBox="1">
            <a:spLocks noChangeArrowheads="1"/>
          </p:cNvSpPr>
          <p:nvPr/>
        </p:nvSpPr>
        <p:spPr bwMode="auto">
          <a:xfrm>
            <a:off x="425450" y="611663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400"/>
              <a:t>* Check out the Java applet for an interactive animation on queuing and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What</a:t>
            </a:r>
            <a:r>
              <a:rPr lang="ja-JP" altLang="en-US" sz="3600" smtClean="0"/>
              <a:t>’</a:t>
            </a:r>
            <a:r>
              <a:rPr lang="en-US" altLang="ja-JP" sz="3600" smtClean="0"/>
              <a:t>s the Internet: </a:t>
            </a:r>
            <a:r>
              <a:rPr lang="ja-JP" altLang="en-US" sz="3600" smtClean="0"/>
              <a:t>“</a:t>
            </a:r>
            <a:r>
              <a:rPr lang="en-US" altLang="ja-JP" sz="3600" smtClean="0"/>
              <a:t>nuts and bolts</a:t>
            </a:r>
            <a:r>
              <a:rPr lang="ja-JP" altLang="en-US" sz="3600" smtClean="0"/>
              <a:t>”</a:t>
            </a:r>
            <a:r>
              <a:rPr lang="en-US" altLang="ja-JP" sz="3600" smtClean="0"/>
              <a:t> view</a:t>
            </a:r>
            <a:endParaRPr lang="en-US" altLang="ko-KR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altLang="ko-KR" sz="2400" smtClean="0"/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altLang="ko-KR" i="1" smtClean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ko-KR" i="1" smtClean="0">
                <a:ea typeface="MS PGothic" panose="020B0600070205080204" pitchFamily="34" charset="-128"/>
              </a:rPr>
              <a:t>=</a:t>
            </a:r>
            <a:r>
              <a:rPr lang="en-US" altLang="ko-KR" i="1" smtClean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ko-KR" i="1" smtClean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 altLang="ko-KR" smtClean="0">
                <a:ea typeface="굴림" panose="020B0600000101010101" pitchFamily="50" charset="-127"/>
              </a:rPr>
              <a:t>running </a:t>
            </a:r>
            <a:r>
              <a:rPr lang="en-US" altLang="ko-KR" i="1" smtClean="0">
                <a:solidFill>
                  <a:srgbClr val="CC0000"/>
                </a:solidFill>
                <a:ea typeface="굴림" panose="020B0600000101010101" pitchFamily="50" charset="-127"/>
              </a:rPr>
              <a:t>network apps</a:t>
            </a:r>
            <a:endParaRPr lang="en-US" altLang="ko-KR" smtClean="0">
              <a:solidFill>
                <a:srgbClr val="CC0000"/>
              </a:solidFill>
              <a:ea typeface="굴림" panose="020B0600000101010101" pitchFamily="50" charset="-127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7713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communication links</a:t>
            </a:r>
            <a:endParaRPr lang="en-US" altLang="ko-KR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Gill Sans MT" panose="020B0502020104020203" pitchFamily="34" charset="0"/>
              </a:rPr>
              <a:t>transmission rate: </a:t>
            </a: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bandwidth</a:t>
            </a:r>
            <a:endParaRPr lang="en-US" altLang="ko-KR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89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i="1">
                <a:solidFill>
                  <a:srgbClr val="CC0000"/>
                </a:solidFill>
                <a:latin typeface="Gill Sans MT" panose="020B0502020104020203" pitchFamily="34" charset="0"/>
              </a:rPr>
              <a:t>Packet switches:</a:t>
            </a:r>
            <a:r>
              <a:rPr lang="en-US" altLang="ko-KR">
                <a:latin typeface="Gill Sans MT" panose="020B0502020104020203" pitchFamily="34" charset="0"/>
              </a:rPr>
              <a:t> forward packets (chunks of data)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ko-KR" i="1">
                <a:solidFill>
                  <a:srgbClr val="C00000"/>
                </a:solidFill>
                <a:latin typeface="Gill Sans MT" panose="020B0502020104020203" pitchFamily="34" charset="0"/>
              </a:rPr>
              <a:t>routers</a:t>
            </a:r>
            <a:r>
              <a:rPr lang="en-US" altLang="ko-KR">
                <a:latin typeface="Gill Sans MT" panose="020B0502020104020203" pitchFamily="34" charset="0"/>
              </a:rPr>
              <a:t> and </a:t>
            </a:r>
            <a:r>
              <a:rPr lang="en-US" altLang="ko-KR" i="1">
                <a:solidFill>
                  <a:srgbClr val="C00000"/>
                </a:solidFill>
                <a:latin typeface="Gill Sans MT" panose="020B0502020104020203" pitchFamily="34" charset="0"/>
              </a:rPr>
              <a:t>switches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 altLang="ko-KR">
              <a:latin typeface="Gill Sans MT" panose="020B0502020104020203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35260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ko-KR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links</a:t>
              </a:r>
            </a:p>
          </p:txBody>
        </p:sp>
        <p:sp>
          <p:nvSpPr>
            <p:cNvPr id="35261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ko-KR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links</a:t>
              </a:r>
            </a:p>
          </p:txBody>
        </p:sp>
        <p:grpSp>
          <p:nvGrpSpPr>
            <p:cNvPr id="35262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35267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527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7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8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8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8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8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28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35268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69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35263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35265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266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264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35250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400"/>
                <a:t>router</a:t>
              </a:r>
            </a:p>
          </p:txBody>
        </p:sp>
        <p:grpSp>
          <p:nvGrpSpPr>
            <p:cNvPr id="35251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3525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5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5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55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58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59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56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57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pic>
        <p:nvPicPr>
          <p:cNvPr id="34824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5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4895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97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898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5248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249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4899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0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1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2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3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4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5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06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7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8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909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0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1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2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3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4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5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6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7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1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3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4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5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6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927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928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5246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47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4929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5244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45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4930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5242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43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4931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5240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41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34932" name="Picture 603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933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5238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239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93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52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35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52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25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28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29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26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27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3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52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1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2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2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1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1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3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52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0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1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1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1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1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493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493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51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2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20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20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20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20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20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51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9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9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9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9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9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51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8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8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8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8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8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2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51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77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80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81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78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79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3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51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69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72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73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70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71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4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51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61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64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65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62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63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5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51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53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56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57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54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55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6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51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1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145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5148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149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146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47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47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5140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41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948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5138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39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949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5120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5123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4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5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6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7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8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29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0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1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2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4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6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5137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35121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122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3495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3495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3495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3495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3495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grpSp>
          <p:nvGrpSpPr>
            <p:cNvPr id="34955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5088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89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90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91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92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93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118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11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94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95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116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117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96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97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98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114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115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99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5100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5112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113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101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02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03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04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05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106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07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08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09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110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111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34956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5056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57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58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59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60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61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086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08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62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63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084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085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64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65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5066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082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083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67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5068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5080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5081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5069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0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71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72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3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74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5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6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7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078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079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34957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5033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034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035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5036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037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38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39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0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1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2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5043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5050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51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52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53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54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55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044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5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6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7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8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49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58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5010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011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012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5013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014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15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16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17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18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19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5020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5027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28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29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30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31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32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5021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22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23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24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25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26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59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4987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88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89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4990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91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2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3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4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5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6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4997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5004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05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06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07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08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5009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4998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99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00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01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02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003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960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4985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86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4961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4962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63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64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4965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66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67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68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69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0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1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4972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4979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980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981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982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983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984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4973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4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5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6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7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978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348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ko-KR" sz="1400"/>
                <a:t>smartphone</a:t>
              </a:r>
            </a:p>
          </p:txBody>
        </p:sp>
        <p:sp>
          <p:nvSpPr>
            <p:cNvPr id="348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400"/>
                <a:t>PC</a:t>
              </a:r>
            </a:p>
          </p:txBody>
        </p:sp>
        <p:sp>
          <p:nvSpPr>
            <p:cNvPr id="348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400"/>
                <a:t>server</a:t>
              </a:r>
            </a:p>
          </p:txBody>
        </p:sp>
        <p:sp>
          <p:nvSpPr>
            <p:cNvPr id="348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ko-KR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1400"/>
                <a:t>laptop</a:t>
              </a:r>
            </a:p>
          </p:txBody>
        </p:sp>
        <p:grpSp>
          <p:nvGrpSpPr>
            <p:cNvPr id="348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348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48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348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8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348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4871" name="Picture 1092" descr="screen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48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48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8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8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8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8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48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48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48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348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48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48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48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48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48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48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48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48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48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48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48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48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48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8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48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48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8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48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48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</p:grpSp>
      <p:sp>
        <p:nvSpPr>
          <p:cNvPr id="348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E0A270C-4C03-43A1-A43A-42E445053EDF}" type="slidenum">
              <a:rPr lang="en-US" altLang="ko-KR" sz="1200">
                <a:latin typeface="Tahoma" panose="020B0604030504040204" pitchFamily="34" charset="0"/>
              </a:rPr>
              <a:pPr/>
              <a:t>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0834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 smtClean="0"/>
              <a:t>“</a:t>
            </a:r>
            <a:r>
              <a:rPr lang="en-US" altLang="ja-JP" sz="4000" smtClean="0"/>
              <a:t>Real</a:t>
            </a:r>
            <a:r>
              <a:rPr lang="ja-JP" altLang="en-US" sz="4000" smtClean="0"/>
              <a:t>”</a:t>
            </a:r>
            <a:r>
              <a:rPr lang="en-US" altLang="ja-JP" sz="4000" smtClean="0"/>
              <a:t> Internet delays and routes</a:t>
            </a:r>
            <a:endParaRPr lang="en-US" altLang="ko-KR" sz="4000" smtClean="0"/>
          </a:p>
        </p:txBody>
      </p:sp>
      <p:sp>
        <p:nvSpPr>
          <p:cNvPr id="12083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mtClean="0"/>
              <a:t>what do </a:t>
            </a:r>
            <a:r>
              <a:rPr lang="ja-JP" altLang="en-US" smtClean="0"/>
              <a:t>“</a:t>
            </a:r>
            <a:r>
              <a:rPr lang="en-US" altLang="ja-JP" smtClean="0"/>
              <a:t>real</a:t>
            </a:r>
            <a:r>
              <a:rPr lang="ja-JP" altLang="en-US" smtClean="0"/>
              <a:t>”</a:t>
            </a:r>
            <a:r>
              <a:rPr lang="en-US" altLang="ja-JP" smtClean="0"/>
              <a:t> Internet delay &amp; loss look like? </a:t>
            </a:r>
          </a:p>
          <a:p>
            <a:pPr eaLnBrk="1" hangingPunct="1">
              <a:buSzPct val="75000"/>
            </a:pPr>
            <a:r>
              <a:rPr lang="en-US" altLang="ko-KR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 </a:t>
            </a:r>
            <a:r>
              <a:rPr lang="en-US" altLang="ko-KR" smtClean="0">
                <a:cs typeface="Courier New" panose="02070309020205020404" pitchFamily="49" charset="0"/>
              </a:rPr>
              <a:t>program: </a:t>
            </a:r>
            <a:r>
              <a:rPr lang="en-US" altLang="ko-KR" smtClean="0"/>
              <a:t>provides delay measurement from source to router along end-end Internet path towards destination.  For all </a:t>
            </a:r>
            <a:r>
              <a:rPr lang="en-US" altLang="ko-KR" i="1" smtClean="0"/>
              <a:t>i: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sends three packets that will reach router </a:t>
            </a:r>
            <a:r>
              <a:rPr lang="en-US" altLang="ko-KR" i="1" smtClean="0">
                <a:ea typeface="굴림" panose="020B0600000101010101" pitchFamily="50" charset="-127"/>
              </a:rPr>
              <a:t>i</a:t>
            </a:r>
            <a:r>
              <a:rPr lang="en-US" altLang="ko-KR" smtClean="0">
                <a:ea typeface="굴림" panose="020B0600000101010101" pitchFamily="50" charset="-127"/>
              </a:rPr>
              <a:t> on path towards destination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router </a:t>
            </a:r>
            <a:r>
              <a:rPr lang="en-US" altLang="ko-KR" i="1" smtClean="0">
                <a:ea typeface="굴림" panose="020B0600000101010101" pitchFamily="50" charset="-127"/>
              </a:rPr>
              <a:t>i</a:t>
            </a:r>
            <a:r>
              <a:rPr lang="en-US" altLang="ko-KR" smtClean="0">
                <a:ea typeface="굴림" panose="020B0600000101010101" pitchFamily="50" charset="-127"/>
              </a:rPr>
              <a:t> will return packets to sender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sender times interval between transmission and reply.</a:t>
            </a:r>
            <a:endParaRPr lang="en-US" altLang="ko-KR" sz="2800" smtClean="0">
              <a:ea typeface="굴림" panose="020B0600000101010101" pitchFamily="50" charset="-127"/>
            </a:endParaRPr>
          </a:p>
        </p:txBody>
      </p:sp>
      <p:sp>
        <p:nvSpPr>
          <p:cNvPr id="120837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38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39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0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1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2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3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4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5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6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0847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20851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20904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905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20852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20902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903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20853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2089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9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9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0897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0900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901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0898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899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854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2088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8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8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088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089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89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089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89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855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2087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7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8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0881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0884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885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0882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883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856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2087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7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7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0873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0876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877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0874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875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0857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2086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6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086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0865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0868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869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0866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867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08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4C693203-5D44-4C52-801D-B4383038062A}" type="slidenum">
              <a:rPr lang="en-US" altLang="ko-KR" sz="1200">
                <a:latin typeface="Tahoma" panose="020B0604030504040204" pitchFamily="34" charset="0"/>
              </a:rPr>
              <a:pPr/>
              <a:t>50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 smtClean="0"/>
              <a:t>“</a:t>
            </a:r>
            <a:r>
              <a:rPr lang="en-US" altLang="ja-JP" sz="4000" smtClean="0"/>
              <a:t>Real</a:t>
            </a:r>
            <a:r>
              <a:rPr lang="ja-JP" altLang="en-US" sz="4000" smtClean="0"/>
              <a:t>”</a:t>
            </a:r>
            <a:r>
              <a:rPr lang="en-US" altLang="ja-JP" sz="4000" smtClean="0"/>
              <a:t> Internet delays, routes</a:t>
            </a:r>
            <a:endParaRPr lang="en-US" altLang="ko-KR" sz="4000" smtClean="0"/>
          </a:p>
        </p:txBody>
      </p:sp>
      <p:sp>
        <p:nvSpPr>
          <p:cNvPr id="122883" name="Text Box 4"/>
          <p:cNvSpPr txBox="1">
            <a:spLocks noChangeArrowheads="1"/>
          </p:cNvSpPr>
          <p:nvPr/>
        </p:nvSpPr>
        <p:spPr bwMode="auto">
          <a:xfrm>
            <a:off x="704850" y="2338388"/>
            <a:ext cx="82296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600" dirty="0"/>
              <a:t>1  </a:t>
            </a:r>
            <a:r>
              <a:rPr lang="en-US" altLang="ko-KR" sz="1600" dirty="0" err="1"/>
              <a:t>cs-gw</a:t>
            </a:r>
            <a:r>
              <a:rPr lang="en-US" altLang="ko-KR" sz="1600" dirty="0"/>
              <a:t>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19  fantasia.eurecom.fr (193.55.113.142)  132 ms  128 ms  136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ms</a:t>
            </a:r>
          </a:p>
        </p:txBody>
      </p:sp>
      <p:sp>
        <p:nvSpPr>
          <p:cNvPr id="122884" name="Text Box 5"/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dirty="0" err="1">
                <a:solidFill>
                  <a:srgbClr val="CC0000"/>
                </a:solidFill>
              </a:rPr>
              <a:t>traceroute</a:t>
            </a:r>
            <a:r>
              <a:rPr lang="en-US" altLang="ko-KR" dirty="0">
                <a:solidFill>
                  <a:srgbClr val="CC0000"/>
                </a:solidFill>
              </a:rPr>
              <a:t>:</a:t>
            </a:r>
            <a:r>
              <a:rPr lang="en-US" altLang="ko-KR" dirty="0"/>
              <a:t> gaia.cs.umass.edu to www.eurecom.fr</a:t>
            </a:r>
          </a:p>
        </p:txBody>
      </p:sp>
      <p:sp>
        <p:nvSpPr>
          <p:cNvPr id="122885" name="Line 6"/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886" name="Text Box 7"/>
          <p:cNvSpPr txBox="1">
            <a:spLocks noChangeArrowheads="1"/>
          </p:cNvSpPr>
          <p:nvPr/>
        </p:nvSpPr>
        <p:spPr bwMode="auto">
          <a:xfrm>
            <a:off x="4578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ko-KR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22887" name="Line 8"/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888" name="Line 9"/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889" name="Line 10"/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890" name="Line 11"/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891" name="Text Box 12"/>
          <p:cNvSpPr txBox="1">
            <a:spLocks noChangeArrowheads="1"/>
          </p:cNvSpPr>
          <p:nvPr/>
        </p:nvSpPr>
        <p:spPr bwMode="auto">
          <a:xfrm>
            <a:off x="2571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22892" name="Freeform 14"/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893" name="Text Box 15"/>
          <p:cNvSpPr txBox="1">
            <a:spLocks noChangeArrowheads="1"/>
          </p:cNvSpPr>
          <p:nvPr/>
        </p:nvSpPr>
        <p:spPr bwMode="auto">
          <a:xfrm>
            <a:off x="7137400" y="3436938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ko-KR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22894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15975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6F3C3B65-8BDB-4074-94A9-A35B09C15466}" type="slidenum">
              <a:rPr lang="en-US" altLang="ko-KR" sz="1200">
                <a:latin typeface="Tahoma" panose="020B0604030504040204" pitchFamily="34" charset="0"/>
              </a:rPr>
              <a:pPr/>
              <a:t>51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122896" name="TextBox 1"/>
          <p:cNvSpPr txBox="1">
            <a:spLocks noChangeArrowheads="1"/>
          </p:cNvSpPr>
          <p:nvPr/>
        </p:nvSpPr>
        <p:spPr bwMode="auto">
          <a:xfrm>
            <a:off x="746125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400"/>
              <a:t>* Do some traceroutes from exotic countries at www.traceroute.org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Packet loss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mtClean="0"/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 altLang="ko-KR" smtClean="0"/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 altLang="ko-KR" smtClean="0"/>
              <a:t>lost packet may be retransmitted by previous node, by source end system, or not at all</a:t>
            </a:r>
          </a:p>
        </p:txBody>
      </p:sp>
      <p:sp>
        <p:nvSpPr>
          <p:cNvPr id="124932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33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grpSp>
        <p:nvGrpSpPr>
          <p:cNvPr id="124935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124967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24972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4973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4974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4968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24969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4970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4971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4936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37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38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39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40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41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42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43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44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24945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24946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24947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48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49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50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51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52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53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solidFill>
                <a:srgbClr val="CC0000"/>
              </a:solidFill>
            </a:endParaRPr>
          </a:p>
        </p:txBody>
      </p:sp>
      <p:sp>
        <p:nvSpPr>
          <p:cNvPr id="124954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4955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ko-KR" sz="1800">
                <a:solidFill>
                  <a:srgbClr val="CC0000"/>
                </a:solidFill>
              </a:rPr>
              <a:t>full buffer is </a:t>
            </a:r>
            <a:r>
              <a:rPr lang="en-US" altLang="ko-KR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24956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ko-KR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24957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24958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4959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2496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6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24960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24963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64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249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3F6FB2F2-8FC5-4C34-9A12-E337163AE2A0}" type="slidenum">
              <a:rPr lang="en-US" altLang="ko-KR" sz="1200">
                <a:latin typeface="Tahoma" panose="020B0604030504040204" pitchFamily="34" charset="0"/>
              </a:rPr>
              <a:pPr/>
              <a:t>52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124962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400"/>
              <a:t>* Check out the Java applet for an interactive animation on queuing and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6978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grpSp>
        <p:nvGrpSpPr>
          <p:cNvPr id="126979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27025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26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27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28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29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7030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7055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7056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7031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7032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7053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7054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7033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34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7035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051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7052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7036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7037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7049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7050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7038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39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40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41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42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043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44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45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46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27047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7048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26980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27023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024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269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Throughput</a:t>
            </a:r>
          </a:p>
        </p:txBody>
      </p:sp>
      <p:sp>
        <p:nvSpPr>
          <p:cNvPr id="1269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throughput:</a:t>
            </a:r>
            <a:r>
              <a:rPr lang="en-US" altLang="ko-KR" smtClean="0"/>
              <a:t> rate (bits/time unit) at which bits transferred between sender/receiver</a:t>
            </a:r>
          </a:p>
          <a:p>
            <a:pPr lvl="1" eaLnBrk="1" hangingPunct="1"/>
            <a:r>
              <a:rPr lang="en-US" altLang="ko-KR" i="1" smtClean="0">
                <a:solidFill>
                  <a:srgbClr val="CC0000"/>
                </a:solidFill>
                <a:ea typeface="굴림" panose="020B0600000101010101" pitchFamily="50" charset="-127"/>
              </a:rPr>
              <a:t>instantaneous:</a:t>
            </a:r>
            <a:r>
              <a:rPr lang="en-US" altLang="ko-KR" smtClean="0">
                <a:ea typeface="굴림" panose="020B0600000101010101" pitchFamily="50" charset="-127"/>
              </a:rPr>
              <a:t> rate at given point in time</a:t>
            </a:r>
          </a:p>
          <a:p>
            <a:pPr lvl="1" eaLnBrk="1" hangingPunct="1"/>
            <a:r>
              <a:rPr lang="en-US" altLang="ko-KR" i="1" smtClean="0">
                <a:solidFill>
                  <a:srgbClr val="CC0000"/>
                </a:solidFill>
                <a:ea typeface="굴림" panose="020B0600000101010101" pitchFamily="50" charset="-127"/>
              </a:rPr>
              <a:t>average:</a:t>
            </a:r>
            <a:r>
              <a:rPr lang="en-US" altLang="ko-KR" smtClean="0">
                <a:ea typeface="굴림" panose="020B0600000101010101" pitchFamily="50" charset="-127"/>
              </a:rPr>
              <a:t> rate over longer period of time</a:t>
            </a:r>
          </a:p>
        </p:txBody>
      </p:sp>
      <p:sp>
        <p:nvSpPr>
          <p:cNvPr id="126983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to send to client</a:t>
            </a:r>
          </a:p>
        </p:txBody>
      </p:sp>
      <p:sp>
        <p:nvSpPr>
          <p:cNvPr id="126984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 R</a:t>
            </a:r>
            <a:r>
              <a:rPr lang="en-US" altLang="ko-KR" sz="2800" baseline="-25000">
                <a:latin typeface="Gill Sans MT" panose="020B0502020104020203" pitchFamily="34" charset="0"/>
              </a:rPr>
              <a:t>s</a:t>
            </a:r>
            <a:r>
              <a:rPr lang="en-US" altLang="ko-KR" sz="2000" baseline="-25000">
                <a:latin typeface="Gill Sans MT" panose="020B0502020104020203" pitchFamily="34" charset="0"/>
              </a:rPr>
              <a:t> </a:t>
            </a:r>
            <a:r>
              <a:rPr lang="en-US" altLang="ko-KR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26985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ko-KR" sz="2000">
                <a:latin typeface="Gill Sans MT" panose="020B0502020104020203" pitchFamily="34" charset="0"/>
              </a:rPr>
              <a:t> R</a:t>
            </a:r>
            <a:r>
              <a:rPr lang="en-US" altLang="ko-KR" sz="2800" baseline="-25000">
                <a:latin typeface="Gill Sans MT" panose="020B0502020104020203" pitchFamily="34" charset="0"/>
              </a:rPr>
              <a:t>c</a:t>
            </a:r>
            <a:r>
              <a:rPr lang="en-US" altLang="ko-KR" sz="2000" baseline="-25000">
                <a:latin typeface="Gill Sans MT" panose="020B0502020104020203" pitchFamily="34" charset="0"/>
              </a:rPr>
              <a:t> </a:t>
            </a:r>
            <a:r>
              <a:rPr lang="en-US" altLang="ko-KR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26986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6987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6988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6989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26990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27010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7011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7012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7013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7014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27015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7020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7021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7022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7016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7017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7018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7019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6991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grpSp>
        <p:nvGrpSpPr>
          <p:cNvPr id="126992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700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6993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27004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126999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ko-KR" sz="2000">
                <a:latin typeface="Gill Sans MT" panose="020B0502020104020203" pitchFamily="34" charset="0"/>
              </a:endParaRPr>
            </a:p>
          </p:txBody>
        </p:sp>
        <p:sp>
          <p:nvSpPr>
            <p:cNvPr id="127000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 R</a:t>
              </a:r>
              <a:r>
                <a:rPr lang="en-US" altLang="ko-KR" sz="2800" baseline="-25000">
                  <a:latin typeface="Gill Sans MT" panose="020B0502020104020203" pitchFamily="34" charset="0"/>
                </a:rPr>
                <a:t>s</a:t>
              </a:r>
              <a:r>
                <a:rPr lang="en-US" altLang="ko-KR" sz="2000" baseline="-25000">
                  <a:latin typeface="Gill Sans MT" panose="020B0502020104020203" pitchFamily="34" charset="0"/>
                </a:rPr>
                <a:t> </a:t>
              </a:r>
              <a:r>
                <a:rPr lang="en-US" altLang="ko-KR" sz="2000">
                  <a:latin typeface="Gill Sans MT" panose="020B0502020104020203" pitchFamily="34" charset="0"/>
                </a:rPr>
                <a:t>bits/sec)</a:t>
              </a:r>
            </a:p>
          </p:txBody>
        </p:sp>
        <p:sp>
          <p:nvSpPr>
            <p:cNvPr id="127001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sz="2000">
                  <a:latin typeface="Gill Sans MT" panose="020B0502020104020203" pitchFamily="34" charset="0"/>
                </a:rPr>
                <a:t> R</a:t>
              </a:r>
              <a:r>
                <a:rPr lang="en-US" altLang="ko-KR" sz="2800" baseline="-25000">
                  <a:latin typeface="Gill Sans MT" panose="020B0502020104020203" pitchFamily="34" charset="0"/>
                </a:rPr>
                <a:t>c</a:t>
              </a:r>
              <a:r>
                <a:rPr lang="en-US" altLang="ko-KR" sz="2000" baseline="-25000">
                  <a:latin typeface="Gill Sans MT" panose="020B0502020104020203" pitchFamily="34" charset="0"/>
                </a:rPr>
                <a:t> </a:t>
              </a:r>
              <a:r>
                <a:rPr lang="en-US" altLang="ko-KR" sz="2000">
                  <a:latin typeface="Gill Sans MT" panose="020B0502020104020203" pitchFamily="34" charset="0"/>
                </a:rPr>
                <a:t>bits/sec)</a:t>
              </a:r>
            </a:p>
          </p:txBody>
        </p:sp>
      </p:grpSp>
      <p:pic>
        <p:nvPicPr>
          <p:cNvPr id="126995" name="Picture 6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6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26997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1269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68067ECE-8029-4C48-82F9-A00AF270A1C2}" type="slidenum">
              <a:rPr lang="en-US" altLang="ko-KR" sz="1200">
                <a:latin typeface="Tahoma" panose="020B0604030504040204" pitchFamily="34" charset="0"/>
              </a:rPr>
              <a:pPr/>
              <a:t>53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8002" name="Picture 2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8003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28114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15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16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17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18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8119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144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145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120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8121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8142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143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122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23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8124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140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141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125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8126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8138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139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127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28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29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30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31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8132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33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34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35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28136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37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12800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Throughput (more)</a:t>
            </a:r>
          </a:p>
        </p:txBody>
      </p:sp>
      <p:sp>
        <p:nvSpPr>
          <p:cNvPr id="12800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R</a:t>
            </a:r>
            <a:r>
              <a:rPr lang="en-US" altLang="ko-KR" i="1" baseline="-25000" smtClean="0">
                <a:solidFill>
                  <a:srgbClr val="CC0000"/>
                </a:solidFill>
              </a:rPr>
              <a:t>s</a:t>
            </a:r>
            <a:r>
              <a:rPr lang="en-US" altLang="ko-KR" i="1" smtClean="0">
                <a:solidFill>
                  <a:srgbClr val="CC0000"/>
                </a:solidFill>
              </a:rPr>
              <a:t> &lt; R</a:t>
            </a:r>
            <a:r>
              <a:rPr lang="en-US" altLang="ko-KR" i="1" baseline="-25000" smtClean="0">
                <a:solidFill>
                  <a:srgbClr val="CC0000"/>
                </a:solidFill>
              </a:rPr>
              <a:t>c</a:t>
            </a:r>
            <a:r>
              <a:rPr lang="en-US" altLang="ko-KR" i="1" smtClean="0">
                <a:solidFill>
                  <a:srgbClr val="FF3300"/>
                </a:solidFill>
              </a:rPr>
              <a:t>  </a:t>
            </a:r>
            <a:r>
              <a:rPr lang="en-US" altLang="ko-KR" smtClean="0"/>
              <a:t>What is average end-end throughput?</a:t>
            </a:r>
          </a:p>
        </p:txBody>
      </p:sp>
      <p:grpSp>
        <p:nvGrpSpPr>
          <p:cNvPr id="128006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112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128007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  R</a:t>
            </a:r>
            <a:r>
              <a:rPr lang="en-US" altLang="ko-KR" sz="2800" baseline="-25000"/>
              <a:t>s</a:t>
            </a:r>
            <a:r>
              <a:rPr lang="en-US" altLang="ko-KR" sz="2000" baseline="-25000"/>
              <a:t> </a:t>
            </a:r>
            <a:r>
              <a:rPr lang="en-US" altLang="ko-KR" sz="2000"/>
              <a:t>bits/sec</a:t>
            </a:r>
          </a:p>
        </p:txBody>
      </p:sp>
      <p:sp>
        <p:nvSpPr>
          <p:cNvPr id="128008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128009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28010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28104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108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105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000"/>
                <a:t>R</a:t>
              </a:r>
              <a:r>
                <a:rPr lang="en-US" altLang="ko-KR" sz="2800" baseline="-25000"/>
                <a:t>c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</p:grpSp>
      <p:grpSp>
        <p:nvGrpSpPr>
          <p:cNvPr id="128011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128091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092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8093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8094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8095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8096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8101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102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103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28097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8098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099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100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ko-KR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 &gt; R</a:t>
            </a:r>
            <a:r>
              <a:rPr lang="en-US" altLang="ko-KR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ko-KR" sz="2800" i="1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ko-KR" sz="2800">
                <a:latin typeface="Gill Sans MT" panose="020B0502020104020203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28088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Gill Sans MT" panose="020B0502020104020203" pitchFamily="34" charset="0"/>
              </a:endParaRPr>
            </a:p>
          </p:txBody>
        </p:sp>
        <p:sp>
          <p:nvSpPr>
            <p:cNvPr id="128089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800">
                  <a:latin typeface="Gill Sans MT" panose="020B0502020104020203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28090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800" i="1">
                  <a:solidFill>
                    <a:srgbClr val="CC0000"/>
                  </a:solidFill>
                  <a:latin typeface="Gill Sans MT" panose="020B0502020104020203" pitchFamily="34" charset="0"/>
                </a:rPr>
                <a:t>bottleneck link</a:t>
              </a:r>
            </a:p>
          </p:txBody>
        </p:sp>
      </p:grpSp>
      <p:sp>
        <p:nvSpPr>
          <p:cNvPr id="128014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28015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28086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87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28016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28019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28054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55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56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57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58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28059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8084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28085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28060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28061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8082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28083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28062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63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28064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28080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28081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28065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8066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28078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28079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28067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68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69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70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71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072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73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74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75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8076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77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020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8021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128041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42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043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28044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/>
              </a:p>
            </p:txBody>
          </p:sp>
          <p:sp>
            <p:nvSpPr>
              <p:cNvPr id="128045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28046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805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8052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8053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8047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8048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8049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8050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28022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8023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39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024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000"/>
                <a:t>R</a:t>
              </a:r>
              <a:r>
                <a:rPr lang="en-US" altLang="ko-KR" sz="2800" baseline="-25000"/>
                <a:t>s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  <p:grpSp>
          <p:nvGrpSpPr>
            <p:cNvPr id="128025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8035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8026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2000"/>
                <a:t>  R</a:t>
              </a:r>
              <a:r>
                <a:rPr lang="en-US" altLang="ko-KR" sz="2800" baseline="-25000"/>
                <a:t>c</a:t>
              </a:r>
              <a:r>
                <a:rPr lang="en-US" altLang="ko-KR" sz="2000" baseline="-25000"/>
                <a:t> </a:t>
              </a:r>
              <a:r>
                <a:rPr lang="en-US" altLang="ko-KR" sz="2000"/>
                <a:t>bits/sec</a:t>
              </a:r>
            </a:p>
          </p:txBody>
        </p:sp>
        <p:sp>
          <p:nvSpPr>
            <p:cNvPr id="128027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8028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ko-KR" altLang="en-US"/>
            </a:p>
          </p:txBody>
        </p:sp>
        <p:grpSp>
          <p:nvGrpSpPr>
            <p:cNvPr id="128029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28031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32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128030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1280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2144563B-BF0E-4774-889D-DCA8B8ACEB5C}" type="slidenum">
              <a:rPr lang="en-US" altLang="ko-KR" sz="1200">
                <a:latin typeface="Tahoma" panose="020B0604030504040204" pitchFamily="34" charset="0"/>
              </a:rPr>
              <a:pPr/>
              <a:t>54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Throughput: Internet scenario</a:t>
            </a:r>
          </a:p>
        </p:txBody>
      </p:sp>
      <p:sp>
        <p:nvSpPr>
          <p:cNvPr id="129027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10 connections (fairly) share backbone bottleneck link R</a:t>
            </a:r>
            <a:r>
              <a:rPr lang="en-US" altLang="ko-KR" sz="2000" baseline="-25000"/>
              <a:t> </a:t>
            </a:r>
            <a:r>
              <a:rPr lang="en-US" altLang="ko-KR" sz="2000"/>
              <a:t>bits/sec</a:t>
            </a:r>
          </a:p>
        </p:txBody>
      </p:sp>
      <p:sp>
        <p:nvSpPr>
          <p:cNvPr id="129028" name="Freeform 296"/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9029" name="Text Box 35"/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32" name="Oval 42"/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36" name="Oval 33"/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38" name="Line 456"/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41" name="Oval 471"/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43" name="Line 473"/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46" name="Oval 478"/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48" name="Line 480"/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51" name="Oval 485"/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53" name="Line 487"/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56" name="Oval 502"/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58" name="Line 504"/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61" name="Oval 509"/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29063" name="Line 511"/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9064" name="Text Box 513"/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129065" name="Text Box 514"/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s</a:t>
            </a:r>
            <a:endParaRPr lang="en-US" altLang="ko-KR" sz="2000"/>
          </a:p>
        </p:txBody>
      </p:sp>
      <p:sp>
        <p:nvSpPr>
          <p:cNvPr id="129066" name="Freeform 515"/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9067" name="Text Box 516"/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129068" name="Freeform 517"/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9069" name="Freeform 518"/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9070" name="Text Box 519"/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129071" name="Text Box 520"/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  <a:r>
              <a:rPr lang="en-US" altLang="ko-KR" sz="2800" baseline="-25000"/>
              <a:t>c</a:t>
            </a:r>
            <a:endParaRPr lang="en-US" altLang="ko-KR" sz="2000"/>
          </a:p>
        </p:txBody>
      </p:sp>
      <p:sp>
        <p:nvSpPr>
          <p:cNvPr id="129072" name="Text Box 521"/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R</a:t>
            </a:r>
          </a:p>
        </p:txBody>
      </p:sp>
      <p:sp>
        <p:nvSpPr>
          <p:cNvPr id="129073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mtClean="0"/>
              <a:t>per-connection end-end throughput: min(R</a:t>
            </a:r>
            <a:r>
              <a:rPr lang="en-US" altLang="ko-KR" baseline="-25000" smtClean="0"/>
              <a:t>c</a:t>
            </a:r>
            <a:r>
              <a:rPr lang="en-US" altLang="ko-KR" smtClean="0"/>
              <a:t>,R</a:t>
            </a:r>
            <a:r>
              <a:rPr lang="en-US" altLang="ko-KR" baseline="-25000" smtClean="0"/>
              <a:t>s</a:t>
            </a:r>
            <a:r>
              <a:rPr lang="en-US" altLang="ko-KR" smtClean="0"/>
              <a:t>,R/10)</a:t>
            </a:r>
          </a:p>
          <a:p>
            <a:pPr eaLnBrk="1" hangingPunct="1">
              <a:buSzPct val="75000"/>
            </a:pPr>
            <a:r>
              <a:rPr lang="en-US" altLang="ko-KR" smtClean="0"/>
              <a:t>in practice: R</a:t>
            </a:r>
            <a:r>
              <a:rPr lang="en-US" altLang="ko-KR" baseline="-25000" smtClean="0"/>
              <a:t>c</a:t>
            </a:r>
            <a:r>
              <a:rPr lang="en-US" altLang="ko-KR" smtClean="0"/>
              <a:t> or R</a:t>
            </a:r>
            <a:r>
              <a:rPr lang="en-US" altLang="ko-KR" baseline="-25000" smtClean="0"/>
              <a:t>s</a:t>
            </a:r>
            <a:r>
              <a:rPr lang="en-US" altLang="ko-KR" smtClean="0"/>
              <a:t> is often bottleneck</a:t>
            </a:r>
          </a:p>
        </p:txBody>
      </p:sp>
      <p:grpSp>
        <p:nvGrpSpPr>
          <p:cNvPr id="129074" name="Group 81"/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2915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5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5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5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5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5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918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8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5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5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17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8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5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6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6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917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7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6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916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17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7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6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6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6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6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6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6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7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7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7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2917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7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29075" name="Group 114"/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2911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2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2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2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2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2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914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5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2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2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14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4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2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2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12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914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4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3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913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14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4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3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3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3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3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3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3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3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3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4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2914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4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29076" name="Group 147"/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2908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08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08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09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09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09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911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1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09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09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11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1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09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09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2909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911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1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09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909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11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2911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2910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0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0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0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0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910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0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0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0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2910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2911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29077" name="Group 180"/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2908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8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29078" name="Group 183"/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2908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8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29079" name="Group 186"/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2908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908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290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2246363-7B2B-4F78-B990-CFD2499FF73D}" type="slidenum">
              <a:rPr lang="en-US" altLang="ko-KR" sz="1200">
                <a:latin typeface="Tahoma" panose="020B0604030504040204" pitchFamily="34" charset="0"/>
              </a:rPr>
              <a:pPr/>
              <a:t>55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005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1300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608F9D1-C69A-49D6-BE0A-B83546B3FE69}" type="slidenum">
              <a:rPr lang="en-US" altLang="ko-KR" sz="1200">
                <a:latin typeface="Tahoma" panose="020B0604030504040204" pitchFamily="34" charset="0"/>
              </a:rPr>
              <a:pPr/>
              <a:t>56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209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Protocol </a:t>
            </a:r>
            <a:r>
              <a:rPr lang="ja-JP" altLang="en-US" smtClean="0"/>
              <a:t>“</a:t>
            </a:r>
            <a:r>
              <a:rPr lang="en-US" altLang="ja-JP" smtClean="0"/>
              <a:t>layers</a:t>
            </a:r>
            <a:r>
              <a:rPr lang="ja-JP" altLang="en-US" smtClean="0"/>
              <a:t>”</a:t>
            </a:r>
            <a:endParaRPr lang="en-US" altLang="ko-KR" smtClean="0"/>
          </a:p>
        </p:txBody>
      </p:sp>
      <p:sp>
        <p:nvSpPr>
          <p:cNvPr id="13210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with many </a:t>
            </a:r>
            <a:r>
              <a:rPr lang="ja-JP" altLang="en-US" i="1" smtClean="0">
                <a:solidFill>
                  <a:srgbClr val="CC0000"/>
                </a:solidFill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</a:rPr>
              <a:t>pieces</a:t>
            </a:r>
            <a:r>
              <a:rPr lang="ja-JP" altLang="en-US" i="1" smtClean="0">
                <a:solidFill>
                  <a:srgbClr val="CC0000"/>
                </a:solidFill>
              </a:rPr>
              <a:t>”</a:t>
            </a:r>
            <a:r>
              <a:rPr lang="en-US" altLang="ja-JP" i="1" smtClean="0">
                <a:solidFill>
                  <a:srgbClr val="CC0000"/>
                </a:solidFill>
              </a:rPr>
              <a:t>: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hosts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routers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links of various media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applications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protocols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hardware, software</a:t>
            </a:r>
          </a:p>
        </p:txBody>
      </p:sp>
      <p:sp>
        <p:nvSpPr>
          <p:cNvPr id="13210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ko-KR" sz="3200" i="1" smtClean="0">
                <a:solidFill>
                  <a:srgbClr val="CC0000"/>
                </a:solidFill>
              </a:rPr>
              <a:t>Question:</a:t>
            </a:r>
            <a:r>
              <a:rPr lang="en-US" altLang="ko-KR" sz="2400" u="sng" smtClean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is there any hope of </a:t>
            </a:r>
            <a:r>
              <a:rPr lang="en-US" altLang="ko-KR" i="1" smtClean="0"/>
              <a:t>organizing</a:t>
            </a:r>
            <a:r>
              <a:rPr lang="en-US" altLang="ko-KR" smtClean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ko-KR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…. or at least our discussion of networks?</a:t>
            </a:r>
          </a:p>
        </p:txBody>
      </p:sp>
      <p:sp>
        <p:nvSpPr>
          <p:cNvPr id="1321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B8F76035-1BB8-471E-B730-67FFFE1A9B29}" type="slidenum">
              <a:rPr lang="en-US" altLang="ko-KR" sz="1200">
                <a:latin typeface="Tahoma" panose="020B0604030504040204" pitchFamily="34" charset="0"/>
              </a:rPr>
              <a:pPr/>
              <a:t>57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4146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928688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Organization of air travel</a:t>
            </a:r>
            <a:endParaRPr lang="en-US" altLang="ko-KR" smtClean="0"/>
          </a:p>
        </p:txBody>
      </p:sp>
      <p:sp>
        <p:nvSpPr>
          <p:cNvPr id="134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mtClean="0"/>
              <a:t>a series of steps</a:t>
            </a:r>
          </a:p>
        </p:txBody>
      </p:sp>
      <p:grpSp>
        <p:nvGrpSpPr>
          <p:cNvPr id="134149" name="Group 4"/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34151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34152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ko-KR" sz="2000">
                <a:solidFill>
                  <a:srgbClr val="000099"/>
                </a:solidFill>
              </a:endParaRPr>
            </a:p>
            <a:p>
              <a:r>
                <a:rPr lang="en-US" altLang="ko-KR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34153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34154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341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0E821A70-02E2-4DC0-8E22-F2DD3D5060BE}" type="slidenum">
              <a:rPr lang="en-US" altLang="ko-KR" sz="1200">
                <a:latin typeface="Tahoma" panose="020B0604030504040204" pitchFamily="34" charset="0"/>
              </a:rPr>
              <a:pPr/>
              <a:t>58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6194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6195" name="Group 38"/>
          <p:cNvGrpSpPr>
            <a:grpSpLocks/>
          </p:cNvGrpSpPr>
          <p:nvPr/>
        </p:nvGrpSpPr>
        <p:grpSpPr bwMode="auto">
          <a:xfrm>
            <a:off x="434975" y="1314450"/>
            <a:ext cx="8418513" cy="2835275"/>
            <a:chOff x="258" y="1214"/>
            <a:chExt cx="5303" cy="1786"/>
          </a:xfrm>
        </p:grpSpPr>
        <p:sp>
          <p:nvSpPr>
            <p:cNvPr id="136199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00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airplane routing</a:t>
              </a:r>
            </a:p>
          </p:txBody>
        </p:sp>
        <p:sp>
          <p:nvSpPr>
            <p:cNvPr id="136201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02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03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04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05" name="Text Box 8"/>
            <p:cNvSpPr txBox="1">
              <a:spLocks noChangeArrowheads="1"/>
            </p:cNvSpPr>
            <p:nvPr/>
          </p:nvSpPr>
          <p:spPr bwMode="auto">
            <a:xfrm>
              <a:off x="493" y="2706"/>
              <a:ext cx="5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departure</a:t>
              </a:r>
            </a:p>
            <a:p>
              <a:pPr algn="ctr" eaLnBrk="1" hangingPunct="1"/>
              <a:r>
                <a:rPr lang="en-US" altLang="ko-KR" sz="1200"/>
                <a:t>airport</a:t>
              </a:r>
            </a:p>
          </p:txBody>
        </p:sp>
        <p:sp>
          <p:nvSpPr>
            <p:cNvPr id="136206" name="Text Box 9"/>
            <p:cNvSpPr txBox="1">
              <a:spLocks noChangeArrowheads="1"/>
            </p:cNvSpPr>
            <p:nvPr/>
          </p:nvSpPr>
          <p:spPr bwMode="auto">
            <a:xfrm>
              <a:off x="3756" y="2712"/>
              <a:ext cx="3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arrival</a:t>
              </a:r>
            </a:p>
            <a:p>
              <a:pPr algn="ctr" eaLnBrk="1" hangingPunct="1"/>
              <a:r>
                <a:rPr lang="en-US" altLang="ko-KR" sz="1200"/>
                <a:t>airport</a:t>
              </a:r>
            </a:p>
          </p:txBody>
        </p:sp>
        <p:sp>
          <p:nvSpPr>
            <p:cNvPr id="136207" name="Text Box 10"/>
            <p:cNvSpPr txBox="1">
              <a:spLocks noChangeArrowheads="1"/>
            </p:cNvSpPr>
            <p:nvPr/>
          </p:nvSpPr>
          <p:spPr bwMode="auto">
            <a:xfrm>
              <a:off x="1859" y="2709"/>
              <a:ext cx="10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intermediate air-traffic</a:t>
              </a:r>
            </a:p>
            <a:p>
              <a:pPr algn="ctr" eaLnBrk="1" hangingPunct="1"/>
              <a:r>
                <a:rPr lang="en-US" altLang="ko-KR" sz="1200"/>
                <a:t>control centers</a:t>
              </a:r>
            </a:p>
          </p:txBody>
        </p:sp>
        <p:pic>
          <p:nvPicPr>
            <p:cNvPr id="136208" name="Picture 11" descr="yylgaifm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209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10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11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6212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36232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233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ko-KR" sz="1400"/>
                  <a:t>airplane routing</a:t>
                </a:r>
              </a:p>
            </p:txBody>
          </p:sp>
        </p:grpSp>
        <p:grpSp>
          <p:nvGrpSpPr>
            <p:cNvPr id="136213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36230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6231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ko-KR" sz="1400"/>
                  <a:t>airplane routing</a:t>
                </a:r>
              </a:p>
            </p:txBody>
          </p:sp>
        </p:grpSp>
        <p:sp>
          <p:nvSpPr>
            <p:cNvPr id="136214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15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ko-KR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ko-KR" sz="1400"/>
            </a:p>
            <a:p>
              <a:pPr algn="ctr">
                <a:lnSpc>
                  <a:spcPct val="80000"/>
                </a:lnSpc>
              </a:pPr>
              <a:r>
                <a:rPr lang="en-US" altLang="ko-KR" sz="1400"/>
                <a:t>airplane routing</a:t>
              </a:r>
            </a:p>
          </p:txBody>
        </p:sp>
        <p:sp>
          <p:nvSpPr>
            <p:cNvPr id="136216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17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18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19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6220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21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22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23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24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36225" name="Text Box 32"/>
            <p:cNvSpPr txBox="1">
              <a:spLocks noChangeArrowheads="1"/>
            </p:cNvSpPr>
            <p:nvPr/>
          </p:nvSpPr>
          <p:spPr bwMode="auto">
            <a:xfrm>
              <a:off x="4776" y="1588"/>
              <a:ext cx="3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ticket</a:t>
              </a:r>
            </a:p>
          </p:txBody>
        </p:sp>
        <p:sp>
          <p:nvSpPr>
            <p:cNvPr id="136226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baggage</a:t>
              </a:r>
            </a:p>
          </p:txBody>
        </p:sp>
        <p:sp>
          <p:nvSpPr>
            <p:cNvPr id="136227" name="Text Box 34"/>
            <p:cNvSpPr txBox="1">
              <a:spLocks noChangeArrowheads="1"/>
            </p:cNvSpPr>
            <p:nvPr/>
          </p:nvSpPr>
          <p:spPr bwMode="auto">
            <a:xfrm>
              <a:off x="4772" y="2013"/>
              <a:ext cx="3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gate</a:t>
              </a:r>
            </a:p>
          </p:txBody>
        </p:sp>
        <p:sp>
          <p:nvSpPr>
            <p:cNvPr id="136228" name="Text Box 35"/>
            <p:cNvSpPr txBox="1">
              <a:spLocks noChangeArrowheads="1"/>
            </p:cNvSpPr>
            <p:nvPr/>
          </p:nvSpPr>
          <p:spPr bwMode="auto">
            <a:xfrm>
              <a:off x="4767" y="2225"/>
              <a:ext cx="73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takeoff/landing</a:t>
              </a:r>
            </a:p>
          </p:txBody>
        </p:sp>
        <p:sp>
          <p:nvSpPr>
            <p:cNvPr id="136229" name="Text Box 36"/>
            <p:cNvSpPr txBox="1">
              <a:spLocks noChangeArrowheads="1"/>
            </p:cNvSpPr>
            <p:nvPr/>
          </p:nvSpPr>
          <p:spPr bwMode="auto">
            <a:xfrm>
              <a:off x="4769" y="2444"/>
              <a:ext cx="7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ko-KR" sz="1200"/>
                <a:t>airplane routing</a:t>
              </a:r>
            </a:p>
          </p:txBody>
        </p:sp>
      </p:grpSp>
      <p:sp>
        <p:nvSpPr>
          <p:cNvPr id="136196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Layering of airline functionality</a:t>
            </a:r>
          </a:p>
        </p:txBody>
      </p:sp>
      <p:sp>
        <p:nvSpPr>
          <p:cNvPr id="136197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41825"/>
            <a:ext cx="7613650" cy="17637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layers: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en-US" altLang="ko-KR" smtClean="0"/>
              <a:t>each layer implements a service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via its own internal-layer actions</a:t>
            </a:r>
          </a:p>
          <a:p>
            <a:pPr lvl="1" eaLnBrk="1" hangingPunct="1"/>
            <a:r>
              <a:rPr lang="en-US" altLang="ko-KR" sz="2800" smtClean="0">
                <a:ea typeface="굴림" panose="020B0600000101010101" pitchFamily="50" charset="-127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ko-KR" smtClean="0"/>
          </a:p>
        </p:txBody>
      </p:sp>
      <p:sp>
        <p:nvSpPr>
          <p:cNvPr id="1361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3DFDFBC7-8FF0-4801-B0D8-EC26A014B35B}" type="slidenum">
              <a:rPr lang="en-US" altLang="ko-KR" sz="1200">
                <a:latin typeface="Tahoma" panose="020B0604030504040204" pitchFamily="34" charset="0"/>
              </a:rPr>
              <a:pPr/>
              <a:t>59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6866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0663"/>
            <a:ext cx="7772400" cy="1006475"/>
          </a:xfrm>
        </p:spPr>
        <p:txBody>
          <a:bodyPr/>
          <a:lstStyle/>
          <a:p>
            <a:pPr eaLnBrk="1" hangingPunct="1"/>
            <a:r>
              <a:rPr lang="ja-JP" altLang="en-US" smtClean="0"/>
              <a:t>“</a:t>
            </a:r>
            <a:r>
              <a:rPr lang="en-US" altLang="ja-JP" smtClean="0"/>
              <a:t>Fun</a:t>
            </a:r>
            <a:r>
              <a:rPr lang="ja-JP" altLang="en-US" smtClean="0"/>
              <a:t>”</a:t>
            </a:r>
            <a:r>
              <a:rPr lang="en-US" altLang="ja-JP" smtClean="0"/>
              <a:t> internet appliances</a:t>
            </a:r>
            <a:endParaRPr lang="en-US" altLang="ko-KR" smtClean="0"/>
          </a:p>
        </p:txBody>
      </p:sp>
      <p:pic>
        <p:nvPicPr>
          <p:cNvPr id="36868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IP picture frame</a:t>
            </a:r>
          </a:p>
          <a:p>
            <a:r>
              <a:rPr lang="en-US" altLang="ko-KR" sz="1600"/>
              <a:t>http://www.ceiva.com/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Web-enabled toaster +</a:t>
            </a:r>
          </a:p>
          <a:p>
            <a:r>
              <a:rPr lang="en-US" altLang="ko-KR" sz="1600"/>
              <a:t>weather forecaster</a:t>
            </a:r>
          </a:p>
        </p:txBody>
      </p:sp>
      <p:pic>
        <p:nvPicPr>
          <p:cNvPr id="36872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Internet phones</a:t>
            </a:r>
          </a:p>
        </p:txBody>
      </p:sp>
      <p:graphicFrame>
        <p:nvGraphicFramePr>
          <p:cNvPr id="36874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p:oleObj spid="_x0000_s36884" r:id="rId8" imgW="1434415" imgH="3873016" progId="">
              <p:embed/>
            </p:oleObj>
          </a:graphicData>
        </a:graphic>
      </p:graphicFrame>
      <p:sp>
        <p:nvSpPr>
          <p:cNvPr id="36875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Internet </a:t>
            </a:r>
          </a:p>
          <a:p>
            <a:r>
              <a:rPr lang="en-US" altLang="ko-KR" sz="1600"/>
              <a:t>refrigerator</a:t>
            </a:r>
          </a:p>
        </p:txBody>
      </p:sp>
      <p:pic>
        <p:nvPicPr>
          <p:cNvPr id="3687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7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Slingbox: watch,</a:t>
            </a:r>
          </a:p>
          <a:p>
            <a:r>
              <a:rPr lang="en-US" altLang="ko-KR" sz="1600"/>
              <a:t>control cable TV remotely</a:t>
            </a:r>
          </a:p>
        </p:txBody>
      </p:sp>
      <p:sp>
        <p:nvSpPr>
          <p:cNvPr id="368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F15001A1-30C0-4854-848E-A0783BCA3AB6}" type="slidenum">
              <a:rPr lang="en-US" altLang="ko-KR" sz="1200">
                <a:latin typeface="Tahoma" panose="020B0604030504040204" pitchFamily="34" charset="0"/>
              </a:rPr>
              <a:pPr/>
              <a:t>6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pic>
        <p:nvPicPr>
          <p:cNvPr id="36879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0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/>
              <a:t>Tweet-a-watt: </a:t>
            </a:r>
          </a:p>
          <a:p>
            <a:r>
              <a:rPr lang="en-US" altLang="ko-KR" sz="1600"/>
              <a:t>monitor energy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824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223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3200" smtClean="0"/>
              <a:t>dealing with complex systems:</a:t>
            </a:r>
          </a:p>
          <a:p>
            <a:pPr eaLnBrk="1" hangingPunct="1">
              <a:buSzPct val="75000"/>
            </a:pPr>
            <a:r>
              <a:rPr lang="en-US" altLang="ko-KR" smtClean="0"/>
              <a:t>explicit structure allows identification, relationship of complex system</a:t>
            </a:r>
            <a:r>
              <a:rPr lang="ja-JP" altLang="en-US" smtClean="0"/>
              <a:t>’</a:t>
            </a:r>
            <a:r>
              <a:rPr lang="en-US" altLang="ja-JP" smtClean="0"/>
              <a:t>s pieces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layered </a:t>
            </a:r>
            <a:r>
              <a:rPr lang="en-US" altLang="ko-KR" i="1" smtClean="0">
                <a:solidFill>
                  <a:srgbClr val="CC0000"/>
                </a:solidFill>
                <a:ea typeface="굴림" panose="020B0600000101010101" pitchFamily="50" charset="-127"/>
              </a:rPr>
              <a:t>reference model</a:t>
            </a:r>
            <a:r>
              <a:rPr lang="en-US" altLang="ko-KR" smtClean="0">
                <a:ea typeface="굴림" panose="020B0600000101010101" pitchFamily="50" charset="-127"/>
              </a:rPr>
              <a:t> for discussion</a:t>
            </a:r>
          </a:p>
          <a:p>
            <a:pPr eaLnBrk="1" hangingPunct="1">
              <a:buSzPct val="75000"/>
            </a:pPr>
            <a:r>
              <a:rPr lang="en-US" altLang="ko-KR" smtClean="0"/>
              <a:t>modularization eases maintenance, updating of system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change of implementation of layer</a:t>
            </a:r>
            <a:r>
              <a:rPr lang="ja-JP" altLang="en-US" smtClean="0">
                <a:ea typeface="MS PGothic" panose="020B0600070205080204" pitchFamily="34" charset="-128"/>
              </a:rPr>
              <a:t>’</a:t>
            </a:r>
            <a:r>
              <a:rPr lang="en-US" altLang="ja-JP" smtClean="0">
                <a:ea typeface="MS PGothic" panose="020B0600070205080204" pitchFamily="34" charset="-128"/>
              </a:rPr>
              <a:t>s service transparent to rest of system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e.g., change in gate procedure doesn</a:t>
            </a:r>
            <a:r>
              <a:rPr lang="ja-JP" altLang="en-US" smtClean="0">
                <a:ea typeface="MS PGothic" panose="020B0600070205080204" pitchFamily="34" charset="-128"/>
              </a:rPr>
              <a:t>’</a:t>
            </a:r>
            <a:r>
              <a:rPr lang="en-US" altLang="ja-JP" smtClean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5000"/>
            </a:pPr>
            <a:r>
              <a:rPr lang="en-US" altLang="ko-KR" smtClean="0"/>
              <a:t>layering considered harmful?</a:t>
            </a:r>
          </a:p>
        </p:txBody>
      </p:sp>
      <p:sp>
        <p:nvSpPr>
          <p:cNvPr id="1382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8ED2A17A-E618-48B8-B1C9-B8CE96A76B4E}" type="slidenum">
              <a:rPr lang="en-US" altLang="ko-KR" sz="1200">
                <a:latin typeface="Tahoma" panose="020B0604030504040204" pitchFamily="34" charset="0"/>
              </a:rPr>
              <a:pPr/>
              <a:t>60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0290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ko-KR" smtClean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i="1" dirty="0" smtClean="0">
                <a:solidFill>
                  <a:srgbClr val="CC0000"/>
                </a:solidFill>
              </a:rPr>
              <a:t>application:</a:t>
            </a:r>
            <a:r>
              <a:rPr lang="en-US" altLang="ko-KR" dirty="0" smtClean="0"/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50" charset="-127"/>
              </a:rPr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i="1" dirty="0" smtClean="0">
                <a:solidFill>
                  <a:srgbClr val="CC0000"/>
                </a:solidFill>
              </a:rPr>
              <a:t>transport:</a:t>
            </a:r>
            <a:r>
              <a:rPr lang="en-US" altLang="ko-KR" dirty="0" smtClean="0"/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50" charset="-127"/>
              </a:rPr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i="1" dirty="0" smtClean="0">
                <a:solidFill>
                  <a:srgbClr val="CC0000"/>
                </a:solidFill>
              </a:rPr>
              <a:t>network:</a:t>
            </a:r>
            <a:r>
              <a:rPr lang="en-US" altLang="ko-KR" dirty="0" smtClean="0"/>
              <a:t> routing of </a:t>
            </a:r>
            <a:r>
              <a:rPr lang="en-US" altLang="ko-KR" dirty="0" err="1" smtClean="0"/>
              <a:t>datagrams</a:t>
            </a:r>
            <a:r>
              <a:rPr lang="en-US" altLang="ko-KR" dirty="0" smtClean="0"/>
              <a:t>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50" charset="-127"/>
              </a:rPr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i="1" dirty="0" smtClean="0">
                <a:solidFill>
                  <a:srgbClr val="CC0000"/>
                </a:solidFill>
              </a:rPr>
              <a:t>link:</a:t>
            </a:r>
            <a:r>
              <a:rPr lang="en-US" altLang="ko-KR" dirty="0" smtClean="0"/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50" charset="-127"/>
              </a:rPr>
              <a:t>Ethernet, 802.111 (</a:t>
            </a:r>
            <a:r>
              <a:rPr lang="en-US" altLang="ko-KR" dirty="0" err="1" smtClean="0">
                <a:ea typeface="굴림" panose="020B0600000101010101" pitchFamily="50" charset="-127"/>
              </a:rPr>
              <a:t>WiFi</a:t>
            </a:r>
            <a:r>
              <a:rPr lang="en-US" altLang="ko-KR" dirty="0" smtClean="0">
                <a:ea typeface="굴림" panose="020B0600000101010101" pitchFamily="50" charset="-127"/>
              </a:rPr>
              <a:t>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i="1" dirty="0" smtClean="0">
                <a:solidFill>
                  <a:srgbClr val="CC0000"/>
                </a:solidFill>
              </a:rPr>
              <a:t>physical:</a:t>
            </a:r>
            <a:r>
              <a:rPr lang="en-US" altLang="ko-KR" dirty="0" smtClean="0"/>
              <a:t> bits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on the wire</a:t>
            </a:r>
            <a:r>
              <a:rPr lang="ja-JP" altLang="en-US" dirty="0" smtClean="0"/>
              <a:t>”</a:t>
            </a:r>
            <a:endParaRPr lang="en-US" altLang="ja-JP" dirty="0" smtClean="0"/>
          </a:p>
          <a:p>
            <a:pPr eaLnBrk="1" hangingPunct="1">
              <a:lnSpc>
                <a:spcPct val="80000"/>
              </a:lnSpc>
            </a:pPr>
            <a:endParaRPr lang="en-US" altLang="ko-KR" dirty="0" smtClean="0"/>
          </a:p>
        </p:txBody>
      </p:sp>
      <p:sp>
        <p:nvSpPr>
          <p:cNvPr id="140294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application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transport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network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link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physical</a:t>
            </a: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0297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0298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0299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E7D5EFD7-FDB8-4890-84AF-8ADC842D8D45}" type="slidenum">
              <a:rPr lang="en-US" altLang="ko-KR" sz="1200">
                <a:latin typeface="Tahoma" panose="020B0604030504040204" pitchFamily="34" charset="0"/>
              </a:rPr>
              <a:pPr/>
              <a:t>61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ISO/OSI reference model</a:t>
            </a:r>
          </a:p>
        </p:txBody>
      </p:sp>
      <p:sp>
        <p:nvSpPr>
          <p:cNvPr id="14234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presentation:</a:t>
            </a:r>
            <a:r>
              <a:rPr lang="en-US" altLang="ko-KR" smtClean="0"/>
              <a:t> allow applications to interpret meaning of data, e.g., encryption, compression, machine-specific conventions</a:t>
            </a:r>
          </a:p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session:</a:t>
            </a:r>
            <a:r>
              <a:rPr lang="en-US" altLang="ko-KR" smtClean="0"/>
              <a:t> synchronization, checkpointing, recovery of data exchange</a:t>
            </a:r>
          </a:p>
          <a:p>
            <a:pPr eaLnBrk="1" hangingPunct="1">
              <a:buSzPct val="75000"/>
            </a:pPr>
            <a:r>
              <a:rPr lang="en-US" altLang="ko-KR" smtClean="0"/>
              <a:t>Internet stack </a:t>
            </a:r>
            <a:r>
              <a:rPr lang="ja-JP" altLang="en-US" smtClean="0"/>
              <a:t>“</a:t>
            </a:r>
            <a:r>
              <a:rPr lang="en-US" altLang="ja-JP" smtClean="0"/>
              <a:t>missing</a:t>
            </a:r>
            <a:r>
              <a:rPr lang="ja-JP" altLang="en-US" smtClean="0"/>
              <a:t>”</a:t>
            </a:r>
            <a:r>
              <a:rPr lang="en-US" altLang="ja-JP" smtClean="0"/>
              <a:t> these layers!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these services, </a:t>
            </a:r>
            <a:r>
              <a:rPr lang="en-US" altLang="ko-KR" i="1" smtClean="0">
                <a:ea typeface="굴림" panose="020B0600000101010101" pitchFamily="50" charset="-127"/>
              </a:rPr>
              <a:t>if needed,</a:t>
            </a:r>
            <a:r>
              <a:rPr lang="en-US" altLang="ko-KR" smtClean="0">
                <a:ea typeface="굴림" panose="020B0600000101010101" pitchFamily="50" charset="-127"/>
              </a:rPr>
              <a:t> must be implemented in application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needed?</a:t>
            </a:r>
          </a:p>
        </p:txBody>
      </p:sp>
      <p:sp>
        <p:nvSpPr>
          <p:cNvPr id="142341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2342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ko-KR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session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network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link</a:t>
            </a:r>
          </a:p>
          <a:p>
            <a:pPr algn="ctr">
              <a:lnSpc>
                <a:spcPct val="70000"/>
              </a:lnSpc>
            </a:pPr>
            <a:endParaRPr lang="en-US" altLang="ko-KR"/>
          </a:p>
          <a:p>
            <a:pPr algn="ctr">
              <a:lnSpc>
                <a:spcPct val="70000"/>
              </a:lnSpc>
            </a:pPr>
            <a:r>
              <a:rPr lang="en-US" altLang="ko-KR"/>
              <a:t>physical</a:t>
            </a:r>
          </a:p>
        </p:txBody>
      </p:sp>
      <p:sp>
        <p:nvSpPr>
          <p:cNvPr id="142343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2344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2345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2346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2347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2348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2349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67CE277-EFAF-4A0F-A1FB-CD1ABAD93AFE}" type="slidenum">
              <a:rPr lang="en-US" altLang="ko-KR" sz="1200">
                <a:latin typeface="Tahoma" panose="020B0604030504040204" pitchFamily="34" charset="0"/>
              </a:rPr>
              <a:pPr/>
              <a:t>62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438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388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4389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44523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524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525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26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93 h 63"/>
                <a:gd name="T2" fmla="*/ 13798 w 280"/>
                <a:gd name="T3" fmla="*/ 674 h 63"/>
                <a:gd name="T4" fmla="*/ 81432 w 280"/>
                <a:gd name="T5" fmla="*/ 0 h 63"/>
                <a:gd name="T6" fmla="*/ 10396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44527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44390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14451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4451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4451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44518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4521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4522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4519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20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4391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44393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394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4395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4396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397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ko-KR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physical</a:t>
            </a:r>
          </a:p>
        </p:txBody>
      </p:sp>
      <p:sp>
        <p:nvSpPr>
          <p:cNvPr id="144398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399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400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4450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51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51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51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51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1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4450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50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44405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44406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407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4408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144409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410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ko-KR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ko-KR" sz="1800"/>
              <a:t>physical</a:t>
            </a:r>
          </a:p>
        </p:txBody>
      </p:sp>
      <p:sp>
        <p:nvSpPr>
          <p:cNvPr id="144411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412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413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44414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144499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500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501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502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l</a:t>
              </a:r>
            </a:p>
          </p:txBody>
        </p:sp>
        <p:sp>
          <p:nvSpPr>
            <p:cNvPr id="144503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504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05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506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4415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144493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94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95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496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97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98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4416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144489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90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91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92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4417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144487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88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</p:grpSp>
      <p:grpSp>
        <p:nvGrpSpPr>
          <p:cNvPr id="144418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44482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83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84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4485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physical</a:t>
              </a:r>
            </a:p>
          </p:txBody>
        </p:sp>
        <p:sp>
          <p:nvSpPr>
            <p:cNvPr id="144486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44419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44478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79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80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4481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ko-KR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800"/>
                <a:t>physical</a:t>
              </a:r>
            </a:p>
          </p:txBody>
        </p:sp>
      </p:grpSp>
      <p:sp>
        <p:nvSpPr>
          <p:cNvPr id="144420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44421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144470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71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72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473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l</a:t>
              </a:r>
            </a:p>
          </p:txBody>
        </p:sp>
        <p:sp>
          <p:nvSpPr>
            <p:cNvPr id="144474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75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76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77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4422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144464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65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66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467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68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69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44458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59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60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461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62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63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44450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51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t</a:t>
              </a:r>
            </a:p>
          </p:txBody>
        </p:sp>
        <p:sp>
          <p:nvSpPr>
            <p:cNvPr id="144452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  <p:sp>
          <p:nvSpPr>
            <p:cNvPr id="144453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l</a:t>
              </a:r>
            </a:p>
          </p:txBody>
        </p:sp>
        <p:sp>
          <p:nvSpPr>
            <p:cNvPr id="144454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  <p:sp>
          <p:nvSpPr>
            <p:cNvPr id="144455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56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57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4425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 b="1"/>
              <a:t>router</a:t>
            </a:r>
          </a:p>
        </p:txBody>
      </p:sp>
      <p:sp>
        <p:nvSpPr>
          <p:cNvPr id="144426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 b="1"/>
              <a:t>switch</a:t>
            </a:r>
          </a:p>
        </p:txBody>
      </p:sp>
      <p:sp>
        <p:nvSpPr>
          <p:cNvPr id="144427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44448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49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44442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44446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44447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1400"/>
                  <a:t>H</a:t>
                </a:r>
                <a:r>
                  <a:rPr lang="en-US" altLang="ko-KR" sz="1800" baseline="-25000"/>
                  <a:t>t</a:t>
                </a:r>
              </a:p>
            </p:txBody>
          </p:sp>
        </p:grpSp>
        <p:grpSp>
          <p:nvGrpSpPr>
            <p:cNvPr id="144443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44444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44445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ko-KR" sz="1400"/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44440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44441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400"/>
                <a:t>H</a:t>
              </a:r>
              <a:r>
                <a:rPr lang="en-US" altLang="ko-KR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144433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44438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439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44434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44436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437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44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2B136D97-3B99-49B5-B76F-3286EBDB6E06}" type="slidenum">
              <a:rPr lang="en-US" altLang="ko-KR" sz="1200">
                <a:latin typeface="Tahoma" panose="020B0604030504040204" pitchFamily="34" charset="0"/>
              </a:rPr>
              <a:pPr/>
              <a:t>63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643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1.7</a:t>
            </a:r>
            <a:r>
              <a:rPr lang="en-US" altLang="ko-KR" sz="2800" smtClean="0">
                <a:ea typeface="굴림" panose="020B0600000101010101" pitchFamily="50" charset="-127"/>
              </a:rPr>
              <a:t> history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14643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40AB4A1C-07F0-4A81-B5B5-F5357C5630CA}" type="slidenum">
              <a:rPr lang="en-US" altLang="ko-KR" sz="1200">
                <a:latin typeface="Tahoma" panose="020B0604030504040204" pitchFamily="34" charset="0"/>
              </a:rPr>
              <a:pPr/>
              <a:t>64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848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mtClean="0">
                <a:solidFill>
                  <a:srgbClr val="CC0000"/>
                </a:solidFill>
              </a:rPr>
              <a:t>field of network security: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how bad guys can attack computer networks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how we can defend networks against attacks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how to design architectures that are immune to attacks</a:t>
            </a:r>
          </a:p>
          <a:p>
            <a:pPr eaLnBrk="1" hangingPunct="1">
              <a:buSzPct val="75000"/>
            </a:pPr>
            <a:r>
              <a:rPr lang="en-US" altLang="ko-KR" smtClean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lvl="1" eaLnBrk="1" hangingPunct="1"/>
            <a:r>
              <a:rPr lang="en-US" altLang="ko-KR" i="1" smtClean="0">
                <a:ea typeface="굴림" panose="020B0600000101010101" pitchFamily="50" charset="-127"/>
              </a:rPr>
              <a:t>original vision:</a:t>
            </a:r>
            <a:r>
              <a:rPr lang="en-US" altLang="ko-KR" smtClean="0">
                <a:ea typeface="굴림" panose="020B0600000101010101" pitchFamily="50" charset="-127"/>
              </a:rPr>
              <a:t> </a:t>
            </a:r>
            <a:r>
              <a:rPr lang="ja-JP" altLang="en-US" smtClean="0">
                <a:ea typeface="MS PGothic" panose="020B0600070205080204" pitchFamily="34" charset="-128"/>
              </a:rPr>
              <a:t>“</a:t>
            </a:r>
            <a:r>
              <a:rPr lang="en-US" altLang="ja-JP" smtClean="0">
                <a:ea typeface="MS PGothic" panose="020B0600070205080204" pitchFamily="34" charset="-128"/>
              </a:rPr>
              <a:t>a group of mutually trusting users attached to a transparent network</a:t>
            </a:r>
            <a:r>
              <a:rPr lang="ja-JP" altLang="en-US" smtClean="0">
                <a:ea typeface="MS PGothic" panose="020B0600070205080204" pitchFamily="34" charset="-128"/>
              </a:rPr>
              <a:t>”</a:t>
            </a:r>
            <a:r>
              <a:rPr lang="en-US" altLang="ja-JP" smtClean="0">
                <a:ea typeface="MS PGothic" panose="020B0600070205080204" pitchFamily="34" charset="-128"/>
              </a:rPr>
              <a:t> </a:t>
            </a:r>
            <a:r>
              <a:rPr lang="en-US" altLang="ja-JP" smtClean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smtClean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Internet protocol designers playing </a:t>
            </a:r>
            <a:r>
              <a:rPr lang="ja-JP" altLang="en-US" smtClean="0">
                <a:ea typeface="MS PGothic" panose="020B0600070205080204" pitchFamily="34" charset="-128"/>
              </a:rPr>
              <a:t>“</a:t>
            </a:r>
            <a:r>
              <a:rPr lang="en-US" altLang="ja-JP" smtClean="0">
                <a:ea typeface="MS PGothic" panose="020B0600070205080204" pitchFamily="34" charset="-128"/>
              </a:rPr>
              <a:t>catch-up</a:t>
            </a:r>
            <a:r>
              <a:rPr lang="ja-JP" altLang="en-US" smtClean="0">
                <a:ea typeface="MS PGothic" panose="020B0600070205080204" pitchFamily="34" charset="-128"/>
              </a:rPr>
              <a:t>”</a:t>
            </a:r>
            <a:endParaRPr lang="en-US" altLang="ja-JP" smtClean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security considerations in all layers!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1484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7007517-7800-4A42-BC46-3234B2C43F95}" type="slidenum">
              <a:rPr lang="en-US" altLang="ko-KR" sz="1200">
                <a:latin typeface="Tahoma" panose="020B0604030504040204" pitchFamily="34" charset="0"/>
              </a:rPr>
              <a:pPr/>
              <a:t>65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9506" name="Picture 8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9863" y="95250"/>
            <a:ext cx="8996362" cy="11430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Bad guys: put malware into hosts via Internet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 altLang="ko-KR" smtClean="0"/>
              <a:t>malware can get in host from:</a:t>
            </a:r>
            <a:endParaRPr lang="en-US" altLang="ko-KR" smtClean="0">
              <a:solidFill>
                <a:srgbClr val="000099"/>
              </a:solidFill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altLang="ko-KR" i="1" smtClean="0">
                <a:solidFill>
                  <a:srgbClr val="000099"/>
                </a:solidFill>
                <a:ea typeface="굴림" panose="020B0600000101010101" pitchFamily="50" charset="-127"/>
              </a:rPr>
              <a:t>virus: </a:t>
            </a:r>
            <a:r>
              <a:rPr lang="en-US" altLang="ko-KR" smtClean="0">
                <a:ea typeface="굴림" panose="020B0600000101010101" pitchFamily="50" charset="-127"/>
              </a:rPr>
              <a:t>self-replicating infection by receiving/executing  object (e.g., e-mail attachment)</a:t>
            </a: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altLang="ko-KR" i="1" smtClean="0">
                <a:solidFill>
                  <a:srgbClr val="000099"/>
                </a:solidFill>
                <a:ea typeface="굴림" panose="020B0600000101010101" pitchFamily="50" charset="-127"/>
              </a:rPr>
              <a:t>worm: </a:t>
            </a:r>
            <a:r>
              <a:rPr lang="en-US" altLang="ko-KR" smtClean="0">
                <a:ea typeface="굴림" panose="020B0600000101010101" pitchFamily="50" charset="-127"/>
              </a:rPr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altLang="ko-KR" smtClean="0">
                <a:solidFill>
                  <a:srgbClr val="000099"/>
                </a:solidFill>
              </a:rPr>
              <a:t>spyware malware</a:t>
            </a:r>
            <a:r>
              <a:rPr lang="en-US" altLang="ko-KR" smtClean="0"/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altLang="ko-KR" smtClean="0"/>
              <a:t>infected host can be enrolled in  </a:t>
            </a:r>
            <a:r>
              <a:rPr lang="en-US" altLang="ko-KR" smtClean="0">
                <a:solidFill>
                  <a:srgbClr val="000099"/>
                </a:solidFill>
              </a:rPr>
              <a:t>botnet,</a:t>
            </a:r>
            <a:r>
              <a:rPr lang="en-US" altLang="ko-KR" smtClean="0"/>
              <a:t> used for spam. DDoS attacks</a:t>
            </a:r>
          </a:p>
        </p:txBody>
      </p:sp>
      <p:sp>
        <p:nvSpPr>
          <p:cNvPr id="1495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3AC34C0-1AAB-4D00-87C4-C730848783B1}" type="slidenum">
              <a:rPr lang="en-US" altLang="ko-KR" sz="1200">
                <a:latin typeface="Tahoma" panose="020B0604030504040204" pitchFamily="34" charset="0"/>
              </a:rPr>
              <a:pPr/>
              <a:t>66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50530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150631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632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150597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2000"/>
                <a:t>target</a:t>
              </a:r>
            </a:p>
          </p:txBody>
        </p:sp>
        <p:grpSp>
          <p:nvGrpSpPr>
            <p:cNvPr id="150598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50599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00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01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02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03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50604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0629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50630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50605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50606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0627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50628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50607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08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150609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0625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50626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50610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0611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0623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150624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150612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13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14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15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16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0617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18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19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20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0621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0622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</p:grpSp>
      <p:sp>
        <p:nvSpPr>
          <p:cNvPr id="1505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Denial of Service (DoS):</a:t>
            </a:r>
            <a:r>
              <a:rPr lang="en-US" altLang="ko-KR" smtClean="0"/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1.</a:t>
            </a:r>
            <a:r>
              <a:rPr lang="en-US" altLang="ko-KR">
                <a:latin typeface="Gill Sans MT" panose="020B0502020104020203" pitchFamily="34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2.</a:t>
            </a:r>
            <a:r>
              <a:rPr lang="en-US" altLang="ko-KR">
                <a:latin typeface="Gill Sans MT" panose="020B0502020104020203" pitchFamily="34" charset="0"/>
              </a:rPr>
              <a:t>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 altLang="ko-KR">
              <a:latin typeface="Gill Sans MT" panose="020B0502020104020203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ko-KR">
                <a:solidFill>
                  <a:srgbClr val="000099"/>
                </a:solidFill>
                <a:latin typeface="Gill Sans MT" panose="020B0502020104020203" pitchFamily="34" charset="0"/>
              </a:rPr>
              <a:t>3.</a:t>
            </a:r>
            <a:r>
              <a:rPr lang="en-US" altLang="ko-KR">
                <a:latin typeface="Gill Sans MT" panose="020B0502020104020203" pitchFamily="34" charset="0"/>
              </a:rPr>
              <a:t> send packets to target from compromised hosts</a:t>
            </a:r>
          </a:p>
        </p:txBody>
      </p:sp>
      <p:sp>
        <p:nvSpPr>
          <p:cNvPr id="150536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ko-KR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150587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88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89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0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1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2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3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4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5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0596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50538" name="Picture 112" descr="underline_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0539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150585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86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0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150583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84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1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150581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82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2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150579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80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3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150577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78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4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150575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76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5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150573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74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6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150571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72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7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150569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70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8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150567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68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49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150565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66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0550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150563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564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15055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4" name="Picture 5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5" name="Picture 5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6" name="Picture 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7" name="Picture 5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8" name="Picture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59" name="Picture 5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60" name="Picture 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61" name="Picture 6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62" name="Picture 6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05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BA30D771-79C3-45B1-89F0-98018D00C911}" type="slidenum">
              <a:rPr lang="en-US" altLang="ko-KR" sz="1200">
                <a:latin typeface="Tahoma" panose="020B0604030504040204" pitchFamily="34" charset="0"/>
              </a:rPr>
              <a:pPr/>
              <a:t>67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51554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151621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622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51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Bad guys can sniff packets</a:t>
            </a:r>
          </a:p>
        </p:txBody>
      </p:sp>
      <p:sp>
        <p:nvSpPr>
          <p:cNvPr id="151556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3200" i="1" smtClean="0">
                <a:solidFill>
                  <a:srgbClr val="CC0000"/>
                </a:solidFill>
              </a:rPr>
              <a:t>packet </a:t>
            </a:r>
            <a:r>
              <a:rPr lang="ja-JP" altLang="en-US" sz="3200" i="1" smtClean="0">
                <a:solidFill>
                  <a:srgbClr val="CC0000"/>
                </a:solidFill>
              </a:rPr>
              <a:t>“</a:t>
            </a:r>
            <a:r>
              <a:rPr lang="en-US" altLang="ja-JP" sz="3200" i="1" smtClean="0">
                <a:solidFill>
                  <a:srgbClr val="CC0000"/>
                </a:solidFill>
              </a:rPr>
              <a:t>sniffing</a:t>
            </a:r>
            <a:r>
              <a:rPr lang="ja-JP" altLang="en-US" sz="3200" i="1" smtClean="0">
                <a:solidFill>
                  <a:srgbClr val="CC0000"/>
                </a:solidFill>
              </a:rPr>
              <a:t>”</a:t>
            </a:r>
            <a:r>
              <a:rPr lang="en-US" altLang="ja-JP" sz="3200" i="1" smtClean="0">
                <a:solidFill>
                  <a:srgbClr val="CC0000"/>
                </a:solidFill>
              </a:rPr>
              <a:t>:</a:t>
            </a:r>
            <a:r>
              <a:rPr lang="en-US" altLang="ja-JP" i="1" smtClean="0">
                <a:solidFill>
                  <a:srgbClr val="FF0000"/>
                </a:solidFill>
              </a:rPr>
              <a:t>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broadcast media (shared ethernet, wireless)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promiscuous network interface reads/records all packets (e.g., including passwords!) passing by</a:t>
            </a:r>
          </a:p>
        </p:txBody>
      </p:sp>
      <p:sp>
        <p:nvSpPr>
          <p:cNvPr id="151557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58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59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60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61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A</a:t>
            </a:r>
          </a:p>
        </p:txBody>
      </p:sp>
      <p:sp>
        <p:nvSpPr>
          <p:cNvPr id="151562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>
                <a:latin typeface="Comic Sans MS" panose="030F0702030302020204" pitchFamily="66" charset="0"/>
              </a:rPr>
              <a:t>B</a:t>
            </a:r>
            <a:endParaRPr lang="en-US" altLang="ko-KR">
              <a:latin typeface="Times New Roman" panose="02020603050405020304" pitchFamily="18" charset="0"/>
            </a:endParaRPr>
          </a:p>
        </p:txBody>
      </p:sp>
      <p:sp>
        <p:nvSpPr>
          <p:cNvPr id="151563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C</a:t>
            </a:r>
          </a:p>
        </p:txBody>
      </p:sp>
      <p:grpSp>
        <p:nvGrpSpPr>
          <p:cNvPr id="151564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51616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1617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1618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1619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1620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/>
                <a:t>src:B dest:A     payload</a:t>
              </a:r>
              <a:endParaRPr lang="en-US" altLang="ko-KR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151565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66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ko-KR">
                <a:latin typeface="Gill Sans MT" panose="020B0502020104020203" pitchFamily="34" charset="0"/>
              </a:rPr>
              <a:t>wireshark software used for end-of-chapter labs is a (free) packet-sniffer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endParaRPr lang="en-US" altLang="ko-KR">
              <a:latin typeface="Gill Sans MT" panose="020B0502020104020203" pitchFamily="34" charset="0"/>
            </a:endParaRPr>
          </a:p>
        </p:txBody>
      </p:sp>
      <p:pic>
        <p:nvPicPr>
          <p:cNvPr id="151568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9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1570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151584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585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586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587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588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1589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1614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1615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1590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1591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1612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1613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1592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593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1594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1610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1611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1595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1596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1608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1609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1597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598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599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600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601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602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603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604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605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51606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1607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51571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151582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583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1572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15157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157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157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51577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51580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1581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1578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579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15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CDBD7417-468E-43FA-983E-0BAD97AB60B2}" type="slidenum">
              <a:rPr lang="en-US" altLang="ko-KR" sz="1200">
                <a:latin typeface="Tahoma" panose="020B0604030504040204" pitchFamily="34" charset="0"/>
              </a:rPr>
              <a:pPr/>
              <a:t>68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2578" name="Picture 9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579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152644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645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1525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ko-KR" smtClean="0"/>
              <a:t>Bad guys can use fake addresses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3200" i="1" smtClean="0">
                <a:solidFill>
                  <a:srgbClr val="CC0000"/>
                </a:solidFill>
              </a:rPr>
              <a:t>IP spoofing:</a:t>
            </a:r>
            <a:r>
              <a:rPr lang="en-US" altLang="ko-KR" i="1" smtClean="0">
                <a:solidFill>
                  <a:srgbClr val="FF3300"/>
                </a:solidFill>
              </a:rPr>
              <a:t> </a:t>
            </a:r>
            <a:r>
              <a:rPr lang="en-US" altLang="ko-KR" smtClean="0"/>
              <a:t>send packet with false source address</a:t>
            </a:r>
          </a:p>
        </p:txBody>
      </p:sp>
      <p:sp>
        <p:nvSpPr>
          <p:cNvPr id="152582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2583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2584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2585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2586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A</a:t>
            </a:r>
          </a:p>
        </p:txBody>
      </p:sp>
      <p:sp>
        <p:nvSpPr>
          <p:cNvPr id="152587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B</a:t>
            </a:r>
          </a:p>
        </p:txBody>
      </p:sp>
      <p:sp>
        <p:nvSpPr>
          <p:cNvPr id="152588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ko-KR"/>
              <a:t>C</a:t>
            </a:r>
          </a:p>
        </p:txBody>
      </p:sp>
      <p:sp>
        <p:nvSpPr>
          <p:cNvPr id="152589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52590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152639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2640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2641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2642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2643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ko-KR" sz="1600">
                  <a:solidFill>
                    <a:srgbClr val="CC0000"/>
                  </a:solidFill>
                </a:rPr>
                <a:t>src:B</a:t>
              </a:r>
              <a:r>
                <a:rPr lang="en-US" altLang="ko-KR" sz="1600"/>
                <a:t> dest:A     payload</a:t>
              </a:r>
              <a:endParaRPr lang="en-US" altLang="ko-KR" sz="1600">
                <a:latin typeface="Times New Roman" panose="02020603050405020304" pitchFamily="18" charset="0"/>
              </a:endParaRPr>
            </a:p>
          </p:txBody>
        </p:sp>
      </p:grpSp>
      <p:pic>
        <p:nvPicPr>
          <p:cNvPr id="152591" name="Picture 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592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152637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638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152593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152605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06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07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08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09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2610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635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2636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2611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2612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633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2634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2613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14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grpSp>
          <p:nvGrpSpPr>
            <p:cNvPr id="152615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631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2632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2616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2617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629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152630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152618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19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20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21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22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23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24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25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26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ko-KR" altLang="ko-KR" sz="1800">
                <a:solidFill>
                  <a:srgbClr val="FF0000"/>
                </a:solidFill>
              </a:endParaRPr>
            </a:p>
          </p:txBody>
        </p:sp>
        <p:sp>
          <p:nvSpPr>
            <p:cNvPr id="152627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152628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/>
            </a:p>
          </p:txBody>
        </p:sp>
      </p:grpSp>
      <p:grpSp>
        <p:nvGrpSpPr>
          <p:cNvPr id="152594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15259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259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ko-KR" altLang="ko-KR">
                <a:latin typeface="Times New Roman" panose="02020603050405020304" pitchFamily="18" charset="0"/>
              </a:endParaRPr>
            </a:p>
          </p:txBody>
        </p:sp>
        <p:sp>
          <p:nvSpPr>
            <p:cNvPr id="15259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ko-KR" altLang="ko-KR">
                <a:latin typeface="Times New Roman" panose="02020603050405020304" pitchFamily="18" charset="0"/>
              </a:endParaRPr>
            </a:p>
          </p:txBody>
        </p:sp>
        <p:grpSp>
          <p:nvGrpSpPr>
            <p:cNvPr id="152600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52603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2604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2601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602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25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13BD22B-8194-4E8B-A8F2-52FC0A46940B}" type="slidenum">
              <a:rPr lang="en-US" altLang="ko-KR" sz="1200">
                <a:latin typeface="Tahoma" panose="020B0604030504040204" pitchFamily="34" charset="0"/>
              </a:rPr>
              <a:pPr/>
              <a:t>69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  <p:sp>
        <p:nvSpPr>
          <p:cNvPr id="152596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800" i="1">
                <a:latin typeface="Gill Sans MT" panose="020B0502020104020203" pitchFamily="34" charset="0"/>
              </a:rPr>
              <a:t>… lots more on security (throughout, Chapter 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i="1" smtClean="0">
                <a:solidFill>
                  <a:srgbClr val="CC0000"/>
                </a:solidFill>
              </a:rPr>
              <a:t>Internet: </a:t>
            </a:r>
            <a:r>
              <a:rPr lang="ja-JP" altLang="en-US" sz="2400" smtClean="0">
                <a:solidFill>
                  <a:srgbClr val="CC0000"/>
                </a:solidFill>
              </a:rPr>
              <a:t>“</a:t>
            </a:r>
            <a:r>
              <a:rPr lang="en-US" altLang="ja-JP" sz="2400" smtClean="0">
                <a:solidFill>
                  <a:srgbClr val="CC0000"/>
                </a:solidFill>
              </a:rPr>
              <a:t>network of networks</a:t>
            </a:r>
            <a:r>
              <a:rPr lang="ja-JP" altLang="en-US" sz="2400" smtClean="0">
                <a:solidFill>
                  <a:srgbClr val="CC0000"/>
                </a:solidFill>
              </a:rPr>
              <a:t>”</a:t>
            </a:r>
            <a:endParaRPr lang="en-US" altLang="ja-JP" sz="2400" smtClean="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Interconnected ISPs</a:t>
            </a:r>
          </a:p>
          <a:p>
            <a:pPr eaLnBrk="1" hangingPunct="1">
              <a:buSzPct val="75000"/>
            </a:pPr>
            <a:r>
              <a:rPr lang="en-US" altLang="ko-KR" sz="2400" i="1" smtClean="0">
                <a:solidFill>
                  <a:srgbClr val="CC0000"/>
                </a:solidFill>
              </a:rPr>
              <a:t>protocols</a:t>
            </a:r>
            <a:r>
              <a:rPr lang="en-US" altLang="ko-KR" sz="2400" smtClean="0">
                <a:solidFill>
                  <a:srgbClr val="FF0000"/>
                </a:solidFill>
              </a:rPr>
              <a:t> </a:t>
            </a:r>
            <a:r>
              <a:rPr lang="en-US" altLang="ko-KR" sz="2400" smtClean="0"/>
              <a:t>control sending, receiving of msgs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e.g., TCP, IP, HTTP, Skype,  802.11</a:t>
            </a:r>
            <a:endParaRPr lang="en-US" altLang="ko-KR" smtClean="0">
              <a:ea typeface="굴림" panose="020B0600000101010101" pitchFamily="50" charset="-127"/>
            </a:endParaRPr>
          </a:p>
          <a:p>
            <a:pPr eaLnBrk="1" hangingPunct="1">
              <a:buSzPct val="75000"/>
            </a:pPr>
            <a:r>
              <a:rPr lang="en-US" altLang="ko-KR" sz="2400" i="1" smtClean="0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RFC: Request for comments</a:t>
            </a:r>
          </a:p>
          <a:p>
            <a:pPr lvl="1" eaLnBrk="1" hangingPunct="1"/>
            <a:r>
              <a:rPr lang="en-US" altLang="ko-KR" sz="2000" smtClean="0">
                <a:ea typeface="굴림" panose="020B0600000101010101" pitchFamily="50" charset="-127"/>
              </a:rPr>
              <a:t>IETF: Internet Engineering Task Force</a:t>
            </a: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000099"/>
                </a:solidFill>
                <a:latin typeface="Gill Sans MT" panose="020B0502020104020203" pitchFamily="34" charset="0"/>
              </a:rPr>
              <a:t>What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”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 view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38916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7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8919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0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1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922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9272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273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892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6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7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8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29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0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31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32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933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4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5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6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7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8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39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0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1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2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3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4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5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6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7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8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49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50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951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952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9270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71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8953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9268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69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8954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9266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67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8955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9264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265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38956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957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9262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63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958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925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5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5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5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6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6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5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5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59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924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4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4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49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52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53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50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51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0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923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3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4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41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44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45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42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43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1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92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33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36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37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34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35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8962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963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92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25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28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29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26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27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4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92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17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20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21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18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19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5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92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09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12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13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10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11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6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91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2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201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204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205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202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203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7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91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193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196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197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194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95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8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91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185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188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189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186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87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69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91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177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180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181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178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79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70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91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1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169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9172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173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170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71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71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9164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65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972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9162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63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973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9144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9147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48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49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0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1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2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3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4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5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6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7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5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60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39161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39145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146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3897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3897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3897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3897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3897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grpSp>
          <p:nvGrpSpPr>
            <p:cNvPr id="38979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9112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13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14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15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16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117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142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43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118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119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140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41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120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21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122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138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39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123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9124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136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37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125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26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27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28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29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130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31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32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33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9134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35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38980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9080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81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082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83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84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085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110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11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086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087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108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09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088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089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39090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106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07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091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9092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104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39105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39093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094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95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96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097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98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099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00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01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9102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9103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38981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9057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058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59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9060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61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2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3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4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5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6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9067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9074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75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76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77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78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79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068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69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70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71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72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73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82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9034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035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36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9037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38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39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0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1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2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3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9044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9051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52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53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54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55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56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045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6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7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8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49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50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83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9011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012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13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9014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15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16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17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18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19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0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9021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9028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29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30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31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32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33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9022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3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4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5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6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27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984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9009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010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38985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8986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987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88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38989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90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1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2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3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4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5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8996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9003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04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05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06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07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008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8997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8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999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00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01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002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389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04557CDB-4651-4C25-BE06-8CD38B9115CE}" type="slidenum">
              <a:rPr lang="en-US" altLang="ko-KR" sz="1200">
                <a:latin typeface="Tahoma" panose="020B0604030504040204" pitchFamily="34" charset="0"/>
              </a:rPr>
              <a:pPr/>
              <a:t>7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360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Chapter 1: roadmap</a:t>
            </a: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1.1 what </a:t>
            </a:r>
            <a:r>
              <a:rPr lang="en-US" altLang="ko-KR" sz="2800" i="1" smtClean="0">
                <a:solidFill>
                  <a:srgbClr val="000099"/>
                </a:solidFill>
                <a:ea typeface="굴림" panose="020B0600000101010101" pitchFamily="50" charset="-127"/>
              </a:rPr>
              <a:t>is</a:t>
            </a: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1.2</a:t>
            </a:r>
            <a:r>
              <a:rPr lang="en-US" altLang="ko-KR" sz="2800" smtClean="0">
                <a:ea typeface="굴림" panose="020B0600000101010101" pitchFamily="50" charset="-127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1.3 </a:t>
            </a:r>
            <a:r>
              <a:rPr lang="en-US" altLang="ko-KR" sz="2800" smtClean="0">
                <a:ea typeface="굴림" panose="020B0600000101010101" pitchFamily="50" charset="-127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ko-KR" sz="2800" smtClean="0">
                <a:latin typeface="Gill Sans MT" panose="020B0502020104020203" pitchFamily="34" charset="0"/>
                <a:ea typeface="굴림" panose="020B0600000101010101" pitchFamily="50" charset="-127"/>
              </a:rPr>
              <a:t> </a:t>
            </a:r>
            <a:r>
              <a:rPr lang="en-US" altLang="ko-KR" sz="2400" smtClean="0">
                <a:latin typeface="Gill Sans MT" panose="020B0502020104020203" pitchFamily="34" charset="0"/>
                <a:ea typeface="굴림" panose="020B0600000101010101" pitchFamily="50" charset="-127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1.4 </a:t>
            </a:r>
            <a:r>
              <a:rPr lang="en-US" altLang="ko-KR" sz="2800" smtClean="0">
                <a:ea typeface="굴림" panose="020B0600000101010101" pitchFamily="50" charset="-127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1.5</a:t>
            </a:r>
            <a:r>
              <a:rPr lang="en-US" altLang="ko-KR" sz="2800" smtClean="0">
                <a:ea typeface="굴림" panose="020B0600000101010101" pitchFamily="50" charset="-127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000099"/>
                </a:solidFill>
                <a:ea typeface="굴림" panose="020B0600000101010101" pitchFamily="50" charset="-127"/>
              </a:rPr>
              <a:t>1.6</a:t>
            </a:r>
            <a:r>
              <a:rPr lang="en-US" altLang="ko-KR" sz="2800" smtClean="0">
                <a:ea typeface="굴림" panose="020B0600000101010101" pitchFamily="50" charset="-127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z="2800" smtClean="0">
                <a:solidFill>
                  <a:srgbClr val="CC0000"/>
                </a:solidFill>
                <a:ea typeface="굴림" panose="020B0600000101010101" pitchFamily="50" charset="-127"/>
              </a:rPr>
              <a:t>1.7 history</a:t>
            </a:r>
          </a:p>
          <a:p>
            <a:pPr eaLnBrk="1" hangingPunct="1"/>
            <a:endParaRPr lang="en-US" altLang="ko-KR" smtClean="0">
              <a:solidFill>
                <a:srgbClr val="CC0000"/>
              </a:solidFill>
            </a:endParaRPr>
          </a:p>
        </p:txBody>
      </p:sp>
      <p:sp>
        <p:nvSpPr>
          <p:cNvPr id="153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0F12E226-BC1F-42E5-9E75-DBD32F16D28A}" type="slidenum">
              <a:rPr lang="en-US" altLang="ko-KR" sz="1200">
                <a:latin typeface="Tahoma" panose="020B0604030504040204" pitchFamily="34" charset="0"/>
              </a:rPr>
              <a:pPr/>
              <a:t>70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5650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Internet history</a:t>
            </a:r>
            <a:endParaRPr lang="en-US" altLang="ko-KR" smtClean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1961:</a:t>
            </a:r>
            <a:r>
              <a:rPr lang="en-US" altLang="ko-KR" sz="2400" smtClean="0"/>
              <a:t> Kleinrock - queueing theory shows effectiveness of packet-switching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1964:</a:t>
            </a:r>
            <a:r>
              <a:rPr lang="en-US" altLang="ko-KR" sz="2400" smtClean="0"/>
              <a:t> Baran - packet-switching in military nets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1967:</a:t>
            </a:r>
            <a:r>
              <a:rPr lang="en-US" altLang="ko-KR" sz="2400" smtClean="0"/>
              <a:t> ARPAnet conceived by Advanced Research Projects Agency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1969:</a:t>
            </a:r>
            <a:r>
              <a:rPr lang="en-US" altLang="ko-KR" sz="2400" smtClean="0"/>
              <a:t> first ARPAnet node operational</a:t>
            </a:r>
          </a:p>
          <a:p>
            <a:pPr eaLnBrk="1" hangingPunct="1">
              <a:buSzPct val="75000"/>
            </a:pPr>
            <a:endParaRPr lang="en-US" altLang="ko-KR" sz="2400" smtClean="0"/>
          </a:p>
        </p:txBody>
      </p:sp>
      <p:sp>
        <p:nvSpPr>
          <p:cNvPr id="15565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1972:</a:t>
            </a:r>
            <a:r>
              <a:rPr lang="en-US" altLang="ko-KR" sz="2400" smtClean="0"/>
              <a:t>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ARPAnet public demo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NCP (Network Control Protocol) first host-host protocol 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first e-mail program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ARPAnet has 15 nodes</a:t>
            </a:r>
          </a:p>
        </p:txBody>
      </p:sp>
      <p:sp>
        <p:nvSpPr>
          <p:cNvPr id="155654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ko-KR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5655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7A92D1E-EC3E-4188-A525-61F609582CAC}" type="slidenum">
              <a:rPr lang="en-US" altLang="ko-KR" sz="1200">
                <a:latin typeface="Tahoma" panose="020B0604030504040204" pitchFamily="34" charset="0"/>
              </a:rPr>
              <a:pPr/>
              <a:t>71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5769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1970:</a:t>
            </a:r>
            <a:r>
              <a:rPr lang="en-US" altLang="ko-KR" sz="2400" smtClean="0"/>
              <a:t> ALOHAnet satellite network in Hawaii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1974:</a:t>
            </a:r>
            <a:r>
              <a:rPr lang="en-US" altLang="ko-KR" sz="2400" smtClean="0"/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1976:</a:t>
            </a:r>
            <a:r>
              <a:rPr lang="en-US" altLang="ko-KR" sz="2400" smtClean="0"/>
              <a:t> Ethernet at Xerox PARC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late70</a:t>
            </a:r>
            <a:r>
              <a:rPr lang="ja-JP" altLang="en-US" sz="2400" smtClean="0">
                <a:solidFill>
                  <a:srgbClr val="000099"/>
                </a:solidFill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</a:rPr>
              <a:t>s:</a:t>
            </a:r>
            <a:r>
              <a:rPr lang="en-US" altLang="ja-JP" sz="2400" smtClean="0"/>
              <a:t> proprietary architectures: DECnet, SNA, XNA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late 70</a:t>
            </a:r>
            <a:r>
              <a:rPr lang="ja-JP" altLang="en-US" sz="2400" smtClean="0">
                <a:solidFill>
                  <a:srgbClr val="000099"/>
                </a:solidFill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</a:rPr>
              <a:t>s:</a:t>
            </a:r>
            <a:r>
              <a:rPr lang="en-US" altLang="ja-JP" sz="2400" smtClean="0"/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1979:</a:t>
            </a:r>
            <a:r>
              <a:rPr lang="en-US" altLang="ko-KR" sz="2400" smtClean="0"/>
              <a:t> ARPAnet has 200 nodes</a:t>
            </a:r>
          </a:p>
        </p:txBody>
      </p:sp>
      <p:sp>
        <p:nvSpPr>
          <p:cNvPr id="1576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smtClean="0">
                <a:solidFill>
                  <a:srgbClr val="CC0000"/>
                </a:solidFill>
              </a:rPr>
              <a:t>Cerf and Kahn</a:t>
            </a:r>
            <a:r>
              <a:rPr lang="ja-JP" altLang="en-US" sz="2400" smtClean="0">
                <a:solidFill>
                  <a:srgbClr val="CC0000"/>
                </a:solidFill>
              </a:rPr>
              <a:t>’</a:t>
            </a:r>
            <a:r>
              <a:rPr lang="en-US" altLang="ja-JP" sz="2400" smtClean="0">
                <a:solidFill>
                  <a:srgbClr val="CC0000"/>
                </a:solidFill>
              </a:rPr>
              <a:t>s internetworking principles</a:t>
            </a:r>
            <a:r>
              <a:rPr lang="en-US" altLang="ja-JP" sz="2400" smtClean="0">
                <a:solidFill>
                  <a:srgbClr val="FF0000"/>
                </a:solidFill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panose="020B0600000101010101" pitchFamily="50" charset="-127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panose="020B0600000101010101" pitchFamily="50" charset="-127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panose="020B0600000101010101" pitchFamily="50" charset="-127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smtClean="0">
                <a:ea typeface="굴림" panose="020B0600000101010101" pitchFamily="50" charset="-127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smtClean="0">
                <a:solidFill>
                  <a:srgbClr val="CC0000"/>
                </a:solidFill>
              </a:rPr>
              <a:t>define today</a:t>
            </a:r>
            <a:r>
              <a:rPr lang="ja-JP" altLang="en-US" sz="2400" smtClean="0">
                <a:solidFill>
                  <a:srgbClr val="CC0000"/>
                </a:solidFill>
              </a:rPr>
              <a:t>’</a:t>
            </a:r>
            <a:r>
              <a:rPr lang="en-US" altLang="ja-JP" sz="2400" smtClean="0">
                <a:solidFill>
                  <a:srgbClr val="CC0000"/>
                </a:solidFill>
              </a:rPr>
              <a:t>s Internet architecture</a:t>
            </a:r>
            <a:endParaRPr lang="en-US" altLang="ko-KR" sz="2400" smtClean="0">
              <a:solidFill>
                <a:srgbClr val="CC0000"/>
              </a:solidFill>
            </a:endParaRPr>
          </a:p>
        </p:txBody>
      </p:sp>
      <p:sp>
        <p:nvSpPr>
          <p:cNvPr id="157700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ko-KR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7701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57703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941BF86F-C533-45A7-B668-4CFC1DB8C4E1}" type="slidenum">
              <a:rPr lang="en-US" altLang="ko-KR" sz="1200">
                <a:latin typeface="Tahoma" panose="020B0604030504040204" pitchFamily="34" charset="0"/>
              </a:rPr>
              <a:pPr/>
              <a:t>72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59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1983:</a:t>
            </a:r>
            <a:r>
              <a:rPr lang="en-US" altLang="ko-KR" sz="2400" smtClean="0"/>
              <a:t> deployment of TCP/IP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1982:</a:t>
            </a:r>
            <a:r>
              <a:rPr lang="en-US" altLang="ko-KR" sz="2400" smtClean="0"/>
              <a:t> smtp e-mail protocol defined 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1983:</a:t>
            </a:r>
            <a:r>
              <a:rPr lang="en-US" altLang="ko-KR" sz="2400" smtClean="0"/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1985:</a:t>
            </a:r>
            <a:r>
              <a:rPr lang="en-US" altLang="ko-KR" sz="2400" smtClean="0"/>
              <a:t> ftp protocol defined</a:t>
            </a:r>
          </a:p>
          <a:p>
            <a:pPr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1988:</a:t>
            </a:r>
            <a:r>
              <a:rPr lang="en-US" altLang="ko-KR" sz="2400" smtClean="0"/>
              <a:t>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sz="2400" smtClean="0"/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altLang="ko-KR" sz="2400" smtClean="0"/>
          </a:p>
        </p:txBody>
      </p:sp>
      <p:sp>
        <p:nvSpPr>
          <p:cNvPr id="159748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ko-KR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9749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597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1B976E50-48BD-458E-B5D9-1E3895C1D2AF}" type="slidenum">
              <a:rPr lang="en-US" altLang="ko-KR" sz="1200">
                <a:latin typeface="Tahoma" panose="020B0604030504040204" pitchFamily="34" charset="0"/>
              </a:rPr>
              <a:pPr/>
              <a:t>73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early 1990</a:t>
            </a:r>
            <a:r>
              <a:rPr lang="ja-JP" altLang="en-US" sz="2400" smtClean="0">
                <a:solidFill>
                  <a:srgbClr val="000099"/>
                </a:solidFill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</a:rPr>
              <a:t>s:</a:t>
            </a:r>
            <a:r>
              <a:rPr lang="en-US" altLang="ja-JP" sz="2400" smtClean="0">
                <a:solidFill>
                  <a:schemeClr val="accent2"/>
                </a:solidFill>
              </a:rPr>
              <a:t> </a:t>
            </a:r>
            <a:r>
              <a:rPr lang="en-US" altLang="ja-JP" sz="2400" smtClean="0"/>
              <a:t>ARPAnet decommissioned</a:t>
            </a:r>
          </a:p>
          <a:p>
            <a:pPr marL="225425" indent="-225425"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1991:</a:t>
            </a:r>
            <a:r>
              <a:rPr lang="en-US" altLang="ko-KR" sz="2400" smtClean="0">
                <a:solidFill>
                  <a:schemeClr val="accent2"/>
                </a:solidFill>
              </a:rPr>
              <a:t> </a:t>
            </a:r>
            <a:r>
              <a:rPr lang="en-US" altLang="ko-KR" sz="2400" smtClean="0"/>
              <a:t>NSF lifts restrictions on commercial use of NSFnet (decommissioned, 1995)</a:t>
            </a:r>
          </a:p>
          <a:p>
            <a:pPr marL="225425" indent="-225425" eaLnBrk="1" hangingPunct="1">
              <a:buSzPct val="75000"/>
            </a:pPr>
            <a:r>
              <a:rPr lang="en-US" altLang="ko-KR" sz="2400" smtClean="0">
                <a:solidFill>
                  <a:srgbClr val="000099"/>
                </a:solidFill>
              </a:rPr>
              <a:t>early 1990s:</a:t>
            </a:r>
            <a:r>
              <a:rPr lang="en-US" altLang="ko-KR" sz="2400" smtClean="0"/>
              <a:t> Web</a:t>
            </a:r>
          </a:p>
          <a:p>
            <a:pPr marL="569913" lvl="1" indent="-225425" eaLnBrk="1" hangingPunct="1"/>
            <a:r>
              <a:rPr lang="en-US" altLang="ko-KR" smtClean="0">
                <a:ea typeface="굴림" panose="020B0600000101010101" pitchFamily="50" charset="-127"/>
              </a:rPr>
              <a:t>hypertext [Bush 1945, Nelson 1960</a:t>
            </a:r>
            <a:r>
              <a:rPr lang="ja-JP" altLang="en-US" smtClean="0">
                <a:ea typeface="MS PGothic" panose="020B0600070205080204" pitchFamily="34" charset="-128"/>
              </a:rPr>
              <a:t>’</a:t>
            </a:r>
            <a:r>
              <a:rPr lang="en-US" altLang="ja-JP" smtClean="0">
                <a:ea typeface="MS PGothic" panose="020B0600070205080204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ko-KR" smtClean="0">
                <a:ea typeface="굴림" panose="020B0600000101010101" pitchFamily="50" charset="-127"/>
              </a:rPr>
              <a:t>HTML, HTTP: Berners-Lee</a:t>
            </a:r>
          </a:p>
          <a:p>
            <a:pPr marL="569913" lvl="1" indent="-225425" eaLnBrk="1" hangingPunct="1"/>
            <a:r>
              <a:rPr lang="en-US" altLang="ko-KR" smtClean="0">
                <a:ea typeface="굴림" panose="020B0600000101010101" pitchFamily="50" charset="-127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ko-KR" smtClean="0">
                <a:ea typeface="굴림" panose="020B0600000101010101" pitchFamily="50" charset="-127"/>
              </a:rPr>
              <a:t>late 1990</a:t>
            </a:r>
            <a:r>
              <a:rPr lang="ja-JP" altLang="en-US" smtClean="0">
                <a:ea typeface="MS PGothic" panose="020B0600070205080204" pitchFamily="34" charset="-128"/>
              </a:rPr>
              <a:t>’</a:t>
            </a:r>
            <a:r>
              <a:rPr lang="en-US" altLang="ja-JP" smtClean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smtClean="0">
                <a:ea typeface="MS PGothic" panose="020B0600070205080204" pitchFamily="34" charset="-128"/>
              </a:rPr>
              <a:t> of the Web</a:t>
            </a:r>
          </a:p>
          <a:p>
            <a:pPr marL="225425" indent="-225425" eaLnBrk="1" hangingPunct="1"/>
            <a:endParaRPr lang="en-US" altLang="ko-KR" sz="2400" smtClean="0"/>
          </a:p>
          <a:p>
            <a:pPr marL="225425" indent="-225425" eaLnBrk="1" hangingPunct="1"/>
            <a:endParaRPr lang="en-US" altLang="ko-KR" sz="2400" smtClean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 smtClean="0">
                <a:solidFill>
                  <a:srgbClr val="000099"/>
                </a:solidFill>
              </a:rPr>
              <a:t>late 1990</a:t>
            </a:r>
            <a:r>
              <a:rPr lang="ja-JP" altLang="en-US" sz="2400" smtClean="0">
                <a:solidFill>
                  <a:srgbClr val="000099"/>
                </a:solidFill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</a:rPr>
              <a:t>s – 2000</a:t>
            </a:r>
            <a:r>
              <a:rPr lang="ja-JP" altLang="en-US" sz="2400" smtClean="0">
                <a:solidFill>
                  <a:srgbClr val="000099"/>
                </a:solidFill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</a:rPr>
              <a:t>s: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network security to forefront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backbone links running at Gbps</a:t>
            </a:r>
          </a:p>
          <a:p>
            <a:pPr eaLnBrk="1" hangingPunct="1"/>
            <a:endParaRPr lang="en-US" altLang="ko-KR" sz="2000" smtClean="0"/>
          </a:p>
        </p:txBody>
      </p:sp>
      <p:sp>
        <p:nvSpPr>
          <p:cNvPr id="161796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ko-KR" sz="2800" u="sng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6179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6179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2A07F5CF-6E67-4F58-8383-36E9F9CE8D20}" type="slidenum">
              <a:rPr lang="en-US" altLang="ko-KR" sz="1200">
                <a:latin typeface="Tahoma" panose="020B0604030504040204" pitchFamily="34" charset="0"/>
              </a:rPr>
              <a:pPr/>
              <a:t>74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00000"/>
                </a:solidFill>
              </a:rPr>
              <a:t>2005-present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~750 million hosts</a:t>
            </a:r>
          </a:p>
          <a:p>
            <a:pPr lvl="1" eaLnBrk="1" hangingPunct="1">
              <a:buSzPct val="75000"/>
            </a:pPr>
            <a:r>
              <a:rPr lang="en-US" altLang="ko-KR" sz="2000" smtClean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ko-KR" sz="2400" smtClean="0"/>
              <a:t>Aggressive deployment of broadband access</a:t>
            </a:r>
          </a:p>
          <a:p>
            <a:pPr eaLnBrk="1" hangingPunct="1"/>
            <a:r>
              <a:rPr lang="en-US" altLang="ko-KR" sz="2400" smtClean="0"/>
              <a:t>Increasing ubiquity of high-speed wireless access</a:t>
            </a:r>
          </a:p>
          <a:p>
            <a:pPr eaLnBrk="1" hangingPunct="1"/>
            <a:r>
              <a:rPr lang="en-US" altLang="ko-KR" sz="2400" smtClean="0"/>
              <a:t>Emergence of online social networks: </a:t>
            </a:r>
          </a:p>
          <a:p>
            <a:pPr lvl="1" eaLnBrk="1" hangingPunct="1"/>
            <a:r>
              <a:rPr lang="en-US" altLang="ko-KR" sz="2000" smtClean="0">
                <a:ea typeface="MS PGothic" panose="020B0600070205080204" pitchFamily="34" charset="-128"/>
              </a:rPr>
              <a:t>Facebook: soon one billion users</a:t>
            </a:r>
            <a:endParaRPr lang="en-US" altLang="ko-KR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ko-KR" sz="2400" smtClean="0"/>
              <a:t>Service providers (Google, Microsoft) create their own networks</a:t>
            </a:r>
          </a:p>
          <a:p>
            <a:pPr lvl="1" eaLnBrk="1" hangingPunct="1"/>
            <a:r>
              <a:rPr lang="en-US" altLang="ko-KR" smtClean="0">
                <a:ea typeface="MS PGothic" panose="020B0600070205080204" pitchFamily="34" charset="-128"/>
              </a:rPr>
              <a:t>Bypass  Internet, providing </a:t>
            </a:r>
            <a:r>
              <a:rPr lang="ja-JP" altLang="en-US" smtClean="0">
                <a:ea typeface="MS PGothic" panose="020B0600070205080204" pitchFamily="34" charset="-128"/>
              </a:rPr>
              <a:t>“</a:t>
            </a:r>
            <a:r>
              <a:rPr lang="en-US" altLang="ja-JP" smtClean="0">
                <a:ea typeface="MS PGothic" panose="020B0600070205080204" pitchFamily="34" charset="-128"/>
              </a:rPr>
              <a:t>instantaneous</a:t>
            </a:r>
            <a:r>
              <a:rPr lang="ja-JP" altLang="en-US" smtClean="0">
                <a:ea typeface="MS PGothic" panose="020B0600070205080204" pitchFamily="34" charset="-128"/>
              </a:rPr>
              <a:t>”</a:t>
            </a:r>
            <a:r>
              <a:rPr lang="en-US" altLang="ja-JP" smtClean="0">
                <a:ea typeface="MS PGothic" panose="020B0600070205080204" pitchFamily="34" charset="-128"/>
              </a:rPr>
              <a:t> access to search, emai, etc.</a:t>
            </a:r>
          </a:p>
          <a:p>
            <a:pPr eaLnBrk="1" hangingPunct="1"/>
            <a:r>
              <a:rPr lang="en-US" altLang="ko-KR" sz="2400" smtClean="0"/>
              <a:t>E-commerce, universities, enterprises running their services in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cloud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(eg, Amazon EC2)</a:t>
            </a:r>
            <a:endParaRPr lang="en-US" altLang="ko-KR" sz="2400" smtClean="0"/>
          </a:p>
        </p:txBody>
      </p:sp>
      <p:sp>
        <p:nvSpPr>
          <p:cNvPr id="163843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ko-KR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ko-KR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63844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A66ECB71-8CFD-444D-949D-2A2026D873ED}" type="slidenum">
              <a:rPr lang="en-US" altLang="ko-KR" sz="1200">
                <a:latin typeface="Tahoma" panose="020B0604030504040204" pitchFamily="34" charset="0"/>
              </a:rPr>
              <a:pPr/>
              <a:t>75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6589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ko-KR" smtClean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covered a </a:t>
            </a:r>
            <a:r>
              <a:rPr lang="ja-JP" altLang="en-US" i="1" smtClean="0">
                <a:solidFill>
                  <a:srgbClr val="CC0000"/>
                </a:solidFill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</a:rPr>
              <a:t>ton</a:t>
            </a:r>
            <a:r>
              <a:rPr lang="ja-JP" altLang="en-US" i="1" smtClean="0">
                <a:solidFill>
                  <a:srgbClr val="CC0000"/>
                </a:solidFill>
              </a:rPr>
              <a:t>”</a:t>
            </a:r>
            <a:r>
              <a:rPr lang="en-US" altLang="ja-JP" i="1" smtClean="0">
                <a:solidFill>
                  <a:srgbClr val="CC0000"/>
                </a:solidFill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what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mtClean="0">
                <a:ea typeface="굴림" panose="020B0600000101010101" pitchFamily="50" charset="-127"/>
              </a:rPr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mtClean="0">
                <a:ea typeface="굴림" panose="020B0600000101010101" pitchFamily="50" charset="-127"/>
              </a:rPr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ko-KR" sz="2400" smtClean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you now have:</a:t>
            </a:r>
            <a:r>
              <a:rPr lang="en-US" altLang="ko-KR" sz="2400" smtClean="0"/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altLang="ko-KR" sz="2400" smtClean="0"/>
              <a:t>context, overview,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feel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altLang="ko-KR" sz="2400" smtClean="0"/>
              <a:t>more depth, detail </a:t>
            </a:r>
            <a:r>
              <a:rPr lang="en-US" altLang="ko-KR" sz="2400" i="1" smtClean="0"/>
              <a:t>to follow!</a:t>
            </a:r>
            <a:endParaRPr lang="en-US" altLang="ko-KR" sz="2400" smtClean="0"/>
          </a:p>
        </p:txBody>
      </p:sp>
      <p:sp>
        <p:nvSpPr>
          <p:cNvPr id="165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D5AE77C2-FC7C-42A6-BB2D-1F6EC8BD7983}" type="slidenum">
              <a:rPr lang="en-US" altLang="ko-KR" sz="1200">
                <a:latin typeface="Tahoma" panose="020B0604030504040204" pitchFamily="34" charset="0"/>
              </a:rPr>
              <a:pPr/>
              <a:t>76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What</a:t>
            </a:r>
            <a:r>
              <a:rPr lang="ja-JP" altLang="en-US" sz="3600" smtClean="0"/>
              <a:t>’</a:t>
            </a:r>
            <a:r>
              <a:rPr lang="en-US" altLang="ja-JP" sz="3600" smtClean="0"/>
              <a:t>s the Internet: a service view</a:t>
            </a:r>
            <a:endParaRPr lang="en-US" altLang="ko-KR" smtClean="0"/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Infrastructure that provides services to applications:</a:t>
            </a:r>
            <a:endParaRPr lang="en-US" altLang="ko-KR" sz="2400" smtClean="0"/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altLang="ko-KR" i="1" smtClean="0">
                <a:solidFill>
                  <a:srgbClr val="CC0000"/>
                </a:solidFill>
              </a:rPr>
              <a:t>provides programming interface to apps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hooks that allow sending and receiving  app programs to </a:t>
            </a:r>
            <a:r>
              <a:rPr lang="ja-JP" altLang="en-US" smtClean="0">
                <a:ea typeface="MS PGothic" panose="020B0600070205080204" pitchFamily="34" charset="-128"/>
              </a:rPr>
              <a:t>“</a:t>
            </a:r>
            <a:r>
              <a:rPr lang="en-US" altLang="ja-JP" smtClean="0">
                <a:ea typeface="MS PGothic" panose="020B0600070205080204" pitchFamily="34" charset="-128"/>
              </a:rPr>
              <a:t>connect</a:t>
            </a:r>
            <a:r>
              <a:rPr lang="ja-JP" altLang="en-US" smtClean="0">
                <a:ea typeface="MS PGothic" panose="020B0600070205080204" pitchFamily="34" charset="-128"/>
              </a:rPr>
              <a:t>”</a:t>
            </a:r>
            <a:r>
              <a:rPr lang="en-US" altLang="ja-JP" smtClean="0">
                <a:ea typeface="MS PGothic" panose="020B0600070205080204" pitchFamily="34" charset="-128"/>
              </a:rPr>
              <a:t> to Internet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provides service options, analogous to postal service</a:t>
            </a:r>
          </a:p>
        </p:txBody>
      </p:sp>
      <p:pic>
        <p:nvPicPr>
          <p:cNvPr id="40963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64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4096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68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69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0970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41320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321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4097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4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5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6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7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78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79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0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1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2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3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4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5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6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7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8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89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0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1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2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3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4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5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6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7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8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999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000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41318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9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1001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41316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7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1002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41314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5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1003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41312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3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pic>
          <p:nvPicPr>
            <p:cNvPr id="41004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05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41310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11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00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4130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0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0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30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30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30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30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30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07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412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97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300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301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98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99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0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412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8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9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9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9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9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0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4127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7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8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8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8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8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8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8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1010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01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4127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7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7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7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7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7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7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7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4126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6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6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6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6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6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6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6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4125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5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5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5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6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6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5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5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4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4124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4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4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49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52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53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50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51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5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4123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3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4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41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44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45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42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43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6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412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33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36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37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34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35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7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412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25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28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29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26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27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8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412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217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1220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221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218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219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19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41212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13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020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41210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11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021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4119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119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19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19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19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19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  <p:sp>
              <p:nvSpPr>
                <p:cNvPr id="4120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  <p:pic>
            <p:nvPicPr>
              <p:cNvPr id="41193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94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sp>
          <p:nvSpPr>
            <p:cNvPr id="4102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mobile network</a:t>
              </a:r>
            </a:p>
          </p:txBody>
        </p:sp>
        <p:sp>
          <p:nvSpPr>
            <p:cNvPr id="4102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global ISP</a:t>
              </a:r>
            </a:p>
          </p:txBody>
        </p:sp>
        <p:sp>
          <p:nvSpPr>
            <p:cNvPr id="4102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ko-KR" sz="1600"/>
                <a:t>regional ISP</a:t>
              </a:r>
            </a:p>
          </p:txBody>
        </p:sp>
        <p:sp>
          <p:nvSpPr>
            <p:cNvPr id="4102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network</a:t>
              </a:r>
            </a:p>
          </p:txBody>
        </p:sp>
        <p:sp>
          <p:nvSpPr>
            <p:cNvPr id="4102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ko-KR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600"/>
                <a:t>       network</a:t>
              </a:r>
            </a:p>
          </p:txBody>
        </p:sp>
        <p:grpSp>
          <p:nvGrpSpPr>
            <p:cNvPr id="41027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41160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61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62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63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64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65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1190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91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66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67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1188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89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68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69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7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1186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87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71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172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1184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85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73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74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75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76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77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78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79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80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81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182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83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41028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41128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29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30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31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32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33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1158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59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34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3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1156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57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36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37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grpSp>
            <p:nvGrpSpPr>
              <p:cNvPr id="41138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1154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55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39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140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1152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  <p:sp>
              <p:nvSpPr>
                <p:cNvPr id="41153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ko-KR" altLang="ko-KR"/>
                </a:p>
              </p:txBody>
            </p:sp>
          </p:grpSp>
          <p:sp>
            <p:nvSpPr>
              <p:cNvPr id="41141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42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43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44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45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46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47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48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49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ko-KR" altLang="ko-KR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150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41151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ko-KR" altLang="ko-KR"/>
              </a:p>
            </p:txBody>
          </p:sp>
        </p:grpSp>
        <p:grpSp>
          <p:nvGrpSpPr>
            <p:cNvPr id="41029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41105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106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07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1108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09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0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1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2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3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4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115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122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23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24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25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26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27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116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7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8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19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20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121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30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41082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83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4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1085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6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87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88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89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0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1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09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099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00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01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02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03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104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093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4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5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6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7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98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31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4105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60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1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1062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3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64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65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66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67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68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069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076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77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78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79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80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81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070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71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72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73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74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75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1032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41057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58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grpSp>
          <p:nvGrpSpPr>
            <p:cNvPr id="41033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41034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35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36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pic>
            <p:nvPicPr>
              <p:cNvPr id="41037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38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39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0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1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2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3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41044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051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52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53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54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55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1056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1045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6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7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8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49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050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096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4D97E9BC-DFF9-4877-83F3-D493CD55C03E}" type="slidenum">
              <a:rPr lang="en-US" altLang="ko-KR" sz="1200">
                <a:latin typeface="Tahoma" panose="020B0604030504040204" pitchFamily="34" charset="0"/>
              </a:rPr>
              <a:pPr/>
              <a:t>8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 smtClean="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3010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ko-KR" smtClean="0"/>
              <a:t>What</a:t>
            </a:r>
            <a:r>
              <a:rPr lang="ja-JP" altLang="en-US" smtClean="0"/>
              <a:t>’</a:t>
            </a:r>
            <a:r>
              <a:rPr lang="en-US" altLang="ja-JP" smtClean="0"/>
              <a:t>s a protocol?</a:t>
            </a:r>
            <a:endParaRPr lang="en-US" altLang="ko-KR" smtClean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human protocols:</a:t>
            </a:r>
          </a:p>
          <a:p>
            <a:pPr eaLnBrk="1" hangingPunct="1">
              <a:buSzPct val="75000"/>
            </a:pPr>
            <a:r>
              <a:rPr lang="ja-JP" altLang="en-US" sz="2400" smtClean="0"/>
              <a:t>“</a:t>
            </a:r>
            <a:r>
              <a:rPr lang="en-US" altLang="ja-JP" sz="2400" smtClean="0"/>
              <a:t>what</a:t>
            </a:r>
            <a:r>
              <a:rPr lang="ja-JP" altLang="en-US" sz="2400" smtClean="0"/>
              <a:t>’</a:t>
            </a:r>
            <a:r>
              <a:rPr lang="en-US" altLang="ja-JP" sz="2400" smtClean="0"/>
              <a:t>s the time?</a:t>
            </a:r>
            <a:r>
              <a:rPr lang="ja-JP" altLang="en-US" sz="2400" smtClean="0"/>
              <a:t>”</a:t>
            </a:r>
            <a:endParaRPr lang="en-US" altLang="ja-JP" sz="2400" smtClean="0"/>
          </a:p>
          <a:p>
            <a:pPr eaLnBrk="1" hangingPunct="1">
              <a:buSzPct val="75000"/>
            </a:pPr>
            <a:r>
              <a:rPr lang="ja-JP" altLang="en-US" sz="2400" smtClean="0"/>
              <a:t>“</a:t>
            </a:r>
            <a:r>
              <a:rPr lang="en-US" altLang="ja-JP" sz="2400" smtClean="0"/>
              <a:t>I have a question</a:t>
            </a:r>
            <a:r>
              <a:rPr lang="ja-JP" altLang="en-US" sz="2400" smtClean="0"/>
              <a:t>”</a:t>
            </a:r>
            <a:endParaRPr lang="en-US" altLang="ja-JP" sz="2400" smtClean="0"/>
          </a:p>
          <a:p>
            <a:pPr eaLnBrk="1" hangingPunct="1">
              <a:buSzPct val="75000"/>
            </a:pPr>
            <a:r>
              <a:rPr lang="en-US" altLang="ko-KR" sz="2400" smtClean="0"/>
              <a:t>introductions</a:t>
            </a:r>
            <a:endParaRPr lang="en-US" altLang="ko-KR" smtClean="0"/>
          </a:p>
          <a:p>
            <a:pPr lvl="1" eaLnBrk="1" hangingPunct="1"/>
            <a:endParaRPr lang="en-US" altLang="ko-KR" sz="2000" smtClean="0">
              <a:ea typeface="굴림" panose="020B0600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 smtClean="0"/>
              <a:t>… specific msgs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 smtClean="0"/>
              <a:t>… specific actions taken when msgs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i="1" smtClean="0">
                <a:solidFill>
                  <a:srgbClr val="CC0000"/>
                </a:solidFill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machines rather than humans</a:t>
            </a:r>
          </a:p>
          <a:p>
            <a:pPr eaLnBrk="1" hangingPunct="1">
              <a:buSzPct val="75000"/>
            </a:pPr>
            <a:r>
              <a:rPr lang="en-US" altLang="ko-KR" sz="2400" smtClean="0"/>
              <a:t>all communication activity in Internet governed by protocols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protocols</a:t>
            </a:r>
            <a:r>
              <a:rPr lang="en-US" altLang="ko-KR" sz="2800" i="1">
                <a:latin typeface="Gill Sans MT" panose="020B0502020104020203" pitchFamily="34" charset="0"/>
              </a:rPr>
              <a:t> define 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format</a:t>
            </a:r>
            <a:r>
              <a:rPr lang="en-US" altLang="ko-KR" sz="2800" i="1">
                <a:latin typeface="Gill Sans MT" panose="020B0502020104020203" pitchFamily="34" charset="0"/>
              </a:rPr>
              <a:t>, 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order</a:t>
            </a:r>
            <a:r>
              <a:rPr lang="en-US" altLang="ko-KR" sz="2800" i="1">
                <a:latin typeface="Gill Sans MT" panose="020B0502020104020203" pitchFamily="34" charset="0"/>
              </a:rPr>
              <a:t> of 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msgs sent and received</a:t>
            </a:r>
            <a:r>
              <a:rPr lang="en-US" altLang="ko-KR" sz="2800" i="1">
                <a:latin typeface="Gill Sans MT" panose="020B0502020104020203" pitchFamily="34" charset="0"/>
              </a:rPr>
              <a:t> among network entities, and </a:t>
            </a:r>
            <a:r>
              <a:rPr lang="en-US" altLang="ko-KR" sz="2800" i="1">
                <a:solidFill>
                  <a:srgbClr val="CC0000"/>
                </a:solidFill>
                <a:latin typeface="Gill Sans MT" panose="020B0502020104020203" pitchFamily="34" charset="0"/>
              </a:rPr>
              <a:t>actions taken</a:t>
            </a:r>
            <a:r>
              <a:rPr lang="en-US" altLang="ko-KR" sz="2800" i="1">
                <a:latin typeface="Gill Sans MT" panose="020B0502020104020203" pitchFamily="34" charset="0"/>
              </a:rPr>
              <a:t> on msg transmission, receipt</a:t>
            </a:r>
            <a:r>
              <a:rPr lang="en-US" altLang="ko-KR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430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ko-KR" sz="1200">
                <a:latin typeface="Tahoma" panose="020B0604030504040204" pitchFamily="34" charset="0"/>
              </a:rPr>
              <a:t>1-</a:t>
            </a:r>
            <a:fld id="{52A43E92-2E07-4B32-AE51-12647413D351}" type="slidenum">
              <a:rPr lang="en-US" altLang="ko-KR" sz="1200">
                <a:latin typeface="Tahoma" panose="020B0604030504040204" pitchFamily="34" charset="0"/>
              </a:rPr>
              <a:pPr/>
              <a:t>9</a:t>
            </a:fld>
            <a:endParaRPr lang="en-US" altLang="ko-KR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30083</TotalTime>
  <Words>5760</Words>
  <Application>Microsoft Office PowerPoint</Application>
  <PresentationFormat>화면 슬라이드 쇼(4:3)</PresentationFormat>
  <Paragraphs>1609</Paragraphs>
  <Slides>76</Slides>
  <Notes>67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9" baseType="lpstr">
      <vt:lpstr>12_Default Design</vt:lpstr>
      <vt:lpstr>Default Design</vt:lpstr>
      <vt:lpstr>Clip</vt:lpstr>
      <vt:lpstr>Computer Networks</vt:lpstr>
      <vt:lpstr>슬라이드 2</vt:lpstr>
      <vt:lpstr>Chapter 1: introduction</vt:lpstr>
      <vt:lpstr>Chapter 1: roadmap</vt:lpstr>
      <vt:lpstr>What’s the Internet: “nuts and bolts” view</vt:lpstr>
      <vt:lpstr>“Fun” internet appliances</vt:lpstr>
      <vt:lpstr>슬라이드 7</vt:lpstr>
      <vt:lpstr>What’s the Internet: a service view</vt:lpstr>
      <vt:lpstr>What’s a protocol?</vt:lpstr>
      <vt:lpstr>슬라이드 10</vt:lpstr>
      <vt:lpstr>Chapter 1: roadmap</vt:lpstr>
      <vt:lpstr>A closer look at network structure:</vt:lpstr>
      <vt:lpstr>Access networks and physical media</vt:lpstr>
      <vt:lpstr>Access net: digital subscriber line (DSL)</vt:lpstr>
      <vt:lpstr>슬라이드 15</vt:lpstr>
      <vt:lpstr>슬라이드 16</vt:lpstr>
      <vt:lpstr>슬라이드 17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슬라이드 32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슬라이드 46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슬라이드 67</vt:lpstr>
      <vt:lpstr>Bad guys can sniff packets</vt:lpstr>
      <vt:lpstr>Bad guys can use fake addresses</vt:lpstr>
      <vt:lpstr>Chapter 1: roadmap</vt:lpstr>
      <vt:lpstr>Internet history</vt:lpstr>
      <vt:lpstr>슬라이드 72</vt:lpstr>
      <vt:lpstr>슬라이드 73</vt:lpstr>
      <vt:lpstr>슬라이드 74</vt:lpstr>
      <vt:lpstr>슬라이드 75</vt:lpstr>
      <vt:lpstr>Introduction: 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박대현</cp:lastModifiedBy>
  <cp:revision>276</cp:revision>
  <dcterms:created xsi:type="dcterms:W3CDTF">1999-10-08T19:08:27Z</dcterms:created>
  <dcterms:modified xsi:type="dcterms:W3CDTF">2016-04-15T12:27:41Z</dcterms:modified>
</cp:coreProperties>
</file>